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5.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4016" r:id="rId2"/>
    <p:sldMasterId id="2147484044" r:id="rId3"/>
    <p:sldMasterId id="2147484089" r:id="rId4"/>
    <p:sldMasterId id="2147484118" r:id="rId5"/>
    <p:sldMasterId id="2147484145" r:id="rId6"/>
  </p:sldMasterIdLst>
  <p:notesMasterIdLst>
    <p:notesMasterId r:id="rId33"/>
  </p:notesMasterIdLst>
  <p:handoutMasterIdLst>
    <p:handoutMasterId r:id="rId34"/>
  </p:handoutMasterIdLst>
  <p:sldIdLst>
    <p:sldId id="336" r:id="rId7"/>
    <p:sldId id="2076136332" r:id="rId8"/>
    <p:sldId id="2076136330" r:id="rId9"/>
    <p:sldId id="473" r:id="rId10"/>
    <p:sldId id="2076136326" r:id="rId11"/>
    <p:sldId id="293" r:id="rId12"/>
    <p:sldId id="376" r:id="rId13"/>
    <p:sldId id="546" r:id="rId14"/>
    <p:sldId id="498" r:id="rId15"/>
    <p:sldId id="460" r:id="rId16"/>
    <p:sldId id="430" r:id="rId17"/>
    <p:sldId id="431" r:id="rId18"/>
    <p:sldId id="391" r:id="rId19"/>
    <p:sldId id="2076136318" r:id="rId20"/>
    <p:sldId id="2076136335" r:id="rId21"/>
    <p:sldId id="2076136337" r:id="rId22"/>
    <p:sldId id="2076136324" r:id="rId23"/>
    <p:sldId id="2076136334" r:id="rId24"/>
    <p:sldId id="446" r:id="rId25"/>
    <p:sldId id="549" r:id="rId26"/>
    <p:sldId id="548" r:id="rId27"/>
    <p:sldId id="456" r:id="rId28"/>
    <p:sldId id="2076136327" r:id="rId29"/>
    <p:sldId id="2076136322" r:id="rId30"/>
    <p:sldId id="2076136323" r:id="rId31"/>
    <p:sldId id="283" r:id="rId32"/>
  </p:sldIdLst>
  <p:sldSz cx="9144000" cy="5143500" type="screen16x9"/>
  <p:notesSz cx="7102475" cy="9388475"/>
  <p:custDataLst>
    <p:tags r:id="rId35"/>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Title" id="{57DC69AD-A26E-47D6-B65E-46E672F711FE}">
          <p14:sldIdLst>
            <p14:sldId id="336"/>
            <p14:sldId id="2076136332"/>
            <p14:sldId id="2076136330"/>
            <p14:sldId id="473"/>
            <p14:sldId id="2076136326"/>
            <p14:sldId id="293"/>
            <p14:sldId id="376"/>
            <p14:sldId id="546"/>
            <p14:sldId id="498"/>
            <p14:sldId id="460"/>
            <p14:sldId id="430"/>
            <p14:sldId id="431"/>
            <p14:sldId id="391"/>
            <p14:sldId id="2076136318"/>
            <p14:sldId id="2076136335"/>
            <p14:sldId id="2076136337"/>
            <p14:sldId id="2076136324"/>
            <p14:sldId id="2076136334"/>
            <p14:sldId id="446"/>
            <p14:sldId id="549"/>
            <p14:sldId id="548"/>
            <p14:sldId id="456"/>
            <p14:sldId id="2076136327"/>
            <p14:sldId id="2076136322"/>
            <p14:sldId id="2076136323"/>
            <p14:sldId id="283"/>
          </p14:sldIdLst>
        </p14:section>
      </p14:sectionLst>
    </p:ext>
    <p:ext uri="{EFAFB233-063F-42B5-8137-9DF3F51BA10A}">
      <p15:sldGuideLst xmlns:p15="http://schemas.microsoft.com/office/powerpoint/2012/main">
        <p15:guide id="1" pos="5232" userDrawn="1">
          <p15:clr>
            <a:srgbClr val="A4A3A4"/>
          </p15:clr>
        </p15:guide>
        <p15:guide id="3" pos="456" userDrawn="1">
          <p15:clr>
            <a:srgbClr val="A4A3A4"/>
          </p15:clr>
        </p15:guide>
        <p15:guide id="5" orient="horz" pos="564" userDrawn="1">
          <p15:clr>
            <a:srgbClr val="A4A3A4"/>
          </p15:clr>
        </p15:guide>
        <p15:guide id="7" orient="horz" pos="1836" userDrawn="1">
          <p15:clr>
            <a:srgbClr val="A4A3A4"/>
          </p15:clr>
        </p15:guide>
        <p15:guide id="8" orient="horz" pos="1236" userDrawn="1">
          <p15:clr>
            <a:srgbClr val="A4A3A4"/>
          </p15:clr>
        </p15:guide>
        <p15:guide id="9" orient="horz" pos="1620" userDrawn="1">
          <p15:clr>
            <a:srgbClr val="A4A3A4"/>
          </p15:clr>
        </p15:guide>
        <p15:guide id="10" userDrawn="1">
          <p15:clr>
            <a:srgbClr val="A4A3A4"/>
          </p15:clr>
        </p15:guide>
        <p15:guide id="11"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Kate Ryan" initials="KR" lastIdx="11" clrIdx="1"/>
  <p:cmAuthor id="2" name="Mary-Linda Thomas -X (maryltho - M SQUARED CONSULTING INC at Cisco)" initials="MT-(-MSCIaC" lastIdx="27" clrIdx="2">
    <p:extLst>
      <p:ext uri="{19B8F6BF-5375-455C-9EA6-DF929625EA0E}">
        <p15:presenceInfo xmlns:p15="http://schemas.microsoft.com/office/powerpoint/2012/main" userId="S::maryltho@cisco.com::e93d408a-2887-4ac4-93cf-1b6d808a41db" providerId="AD"/>
      </p:ext>
    </p:extLst>
  </p:cmAuthor>
  <p:cmAuthor id="3" name="Shannon May -X (shmay - M SQUARED CONSULTING INC at Cisco)" initials="SM-(-MSCIaC" lastIdx="7" clrIdx="3">
    <p:extLst>
      <p:ext uri="{19B8F6BF-5375-455C-9EA6-DF929625EA0E}">
        <p15:presenceInfo xmlns:p15="http://schemas.microsoft.com/office/powerpoint/2012/main" userId="S::shmay@cisco.com::7d9d84c7-01e0-498b-9a47-56380eac1824" providerId="AD"/>
      </p:ext>
    </p:extLst>
  </p:cmAuthor>
  <p:cmAuthor id="4" name="Sabrina Stoffregen -X (sstoffre - ITALENT DIGITAL at Cisco)" initials="SS-(-IDaC" lastIdx="9" clrIdx="4">
    <p:extLst>
      <p:ext uri="{19B8F6BF-5375-455C-9EA6-DF929625EA0E}">
        <p15:presenceInfo xmlns:p15="http://schemas.microsoft.com/office/powerpoint/2012/main" userId="S::sstoffre@cisco.com::8c2ed3f4-b7c6-4f6e-ba66-cd80eef9d4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73"/>
    <a:srgbClr val="9595B9"/>
    <a:srgbClr val="3366CC"/>
    <a:srgbClr val="B3B3CD"/>
    <a:srgbClr val="91B1C1"/>
    <a:srgbClr val="666699"/>
    <a:srgbClr val="FFFFFF"/>
    <a:srgbClr val="A6A6A6"/>
    <a:srgbClr val="000000"/>
    <a:srgbClr val="86DBF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44" autoAdjust="0"/>
    <p:restoredTop sz="94478" autoAdjust="0"/>
  </p:normalViewPr>
  <p:slideViewPr>
    <p:cSldViewPr snapToGrid="0" snapToObjects="1" showGuides="1">
      <p:cViewPr varScale="1">
        <p:scale>
          <a:sx n="99" d="100"/>
          <a:sy n="99" d="100"/>
        </p:scale>
        <p:origin x="340" y="88"/>
      </p:cViewPr>
      <p:guideLst>
        <p:guide pos="5232"/>
        <p:guide pos="456"/>
        <p:guide orient="horz" pos="564"/>
        <p:guide orient="horz" pos="1836"/>
        <p:guide orient="horz" pos="1236"/>
        <p:guide orient="horz" pos="1620"/>
        <p:guide/>
        <p:guide pos="5760"/>
      </p:guideLst>
    </p:cSldViewPr>
  </p:slideViewPr>
  <p:outlineViewPr>
    <p:cViewPr>
      <p:scale>
        <a:sx n="33" d="100"/>
        <a:sy n="33" d="100"/>
      </p:scale>
      <p:origin x="0" y="0"/>
    </p:cViewPr>
  </p:outlineViewPr>
  <p:notesTextViewPr>
    <p:cViewPr>
      <p:scale>
        <a:sx n="75" d="100"/>
        <a:sy n="75" d="100"/>
      </p:scale>
      <p:origin x="0" y="0"/>
    </p:cViewPr>
  </p:notesTextViewPr>
  <p:sorterViewPr>
    <p:cViewPr varScale="1">
      <p:scale>
        <a:sx n="1" d="1"/>
        <a:sy n="1" d="1"/>
      </p:scale>
      <p:origin x="0" y="0"/>
    </p:cViewPr>
  </p:sorterViewPr>
  <p:notesViewPr>
    <p:cSldViewPr snapToGrid="0" snapToObjects="1" showGuides="1">
      <p:cViewPr varScale="1">
        <p:scale>
          <a:sx n="87" d="100"/>
          <a:sy n="87" d="100"/>
        </p:scale>
        <p:origin x="257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gs" Target="tags/tag1.xml"/><Relationship Id="rId8" Type="http://schemas.openxmlformats.org/officeDocument/2006/relationships/slide" Target="slides/slide2.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8/19/2020</a:t>
            </a:fld>
            <a:endParaRPr lang="en-US" dirty="0"/>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dirty="0"/>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8/19/2020</a:t>
            </a:fld>
            <a:endParaRPr lang="en-US" dirty="0"/>
          </a:p>
        </p:txBody>
      </p:sp>
      <p:sp>
        <p:nvSpPr>
          <p:cNvPr id="4" name="Slide Image Placeholder 3"/>
          <p:cNvSpPr>
            <a:spLocks noGrp="1" noRot="1" noChangeAspect="1"/>
          </p:cNvSpPr>
          <p:nvPr>
            <p:ph type="sldImg" idx="2"/>
          </p:nvPr>
        </p:nvSpPr>
        <p:spPr>
          <a:xfrm>
            <a:off x="422275" y="704850"/>
            <a:ext cx="6257925" cy="3519488"/>
          </a:xfrm>
          <a:prstGeom prst="rect">
            <a:avLst/>
          </a:prstGeom>
          <a:noFill/>
          <a:ln w="12700">
            <a:solidFill>
              <a:prstClr val="black"/>
            </a:solidFill>
          </a:ln>
        </p:spPr>
        <p:txBody>
          <a:bodyPr vert="horz" lIns="94229" tIns="47114" rIns="94229" bIns="47114" rtlCol="0" anchor="ctr"/>
          <a:lstStyle/>
          <a:p>
            <a:pPr lvl="0"/>
            <a:endParaRPr lang="en-US" noProof="0"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dirty="0"/>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ultiplydiversity.co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cisco.sharepoint.com/sites/InclusionandCollaborationSolutions/SitePages/Lesbians-Who-Tech.aspx" TargetMode="External"/><Relationship Id="rId13" Type="http://schemas.openxmlformats.org/officeDocument/2006/relationships/hyperlink" Target="https://cisco.sharepoint.com/sites/InclusionandCollaborationSolutions/SitePages/YWCA.aspx" TargetMode="External"/><Relationship Id="rId3" Type="http://schemas.openxmlformats.org/officeDocument/2006/relationships/hyperlink" Target="https://cisco.sharepoint.com/sites/InclusionandCollaborationSolutions/SitePages/Conferences-for-Women.aspx" TargetMode="External"/><Relationship Id="rId7" Type="http://schemas.openxmlformats.org/officeDocument/2006/relationships/hyperlink" Target="https://cisco.sharepoint.com/sites/InclusionandCollaborationSolutions/SitePages/ITSMF.aspx" TargetMode="External"/><Relationship Id="rId12" Type="http://schemas.openxmlformats.org/officeDocument/2006/relationships/hyperlink" Target="https://cisco.sharepoint.com/sites/InclusionandCollaborationSolutions/SitePages/Simmons-Leadership-Conference.aspx"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cisco.sharepoint.com/sites/InclusionandCollaborationSolutions/SitePages/HITEC.aspx" TargetMode="External"/><Relationship Id="rId11" Type="http://schemas.openxmlformats.org/officeDocument/2006/relationships/hyperlink" Target="https://cisco.sharepoint.com/sites/InclusionandCollaborationSolutions/SitePages/PBWC.aspx" TargetMode="External"/><Relationship Id="rId5" Type="http://schemas.openxmlformats.org/officeDocument/2006/relationships/hyperlink" Target="https://cisco.sharepoint.com/sites/InclusionandCollaborationSolutions/SitePages/ELC.aspx" TargetMode="External"/><Relationship Id="rId10" Type="http://schemas.openxmlformats.org/officeDocument/2006/relationships/hyperlink" Target="https://cisco.sharepoint.com/sites/InclusionandCollaborationSolutions/SitePages/Out-%26-Equal.aspx" TargetMode="External"/><Relationship Id="rId4" Type="http://schemas.openxmlformats.org/officeDocument/2006/relationships/hyperlink" Target="https://cisco.sharepoint.com/sites/InclusionandCollaborationSolutions/SitePages/Diversity%20Women.aspx" TargetMode="External"/><Relationship Id="rId9" Type="http://schemas.openxmlformats.org/officeDocument/2006/relationships/hyperlink" Target="https://cisco.sharepoint.com/sites/InclusionandCollaborationSolutions/SitePages/MLT.aspx"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ji.org/bryan-stevenso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ted.com/talks/bryan_stevenson_we_need_to_talk_about_an_injustice?language=en"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cisco.sharepoint.com/sites/InclusionandCollaborationSolutions/SitePages/Diversity%20Women.aspx" TargetMode="External"/><Relationship Id="rId4" Type="http://schemas.openxmlformats.org/officeDocument/2006/relationships/hyperlink" Target="https://cisco.sharepoint.com/sites/InclusionandCollaborationSolutions/SitePages/Simmons-Leadership-Conference.aspx"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loverpop.com/hubfs/Whitepapers/Cloverpop_Hacking_Diversity_Inclusive_Decision_Making_White_Paper.pdf"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gartner.com/en/newsroom/press-releases/2019-02-11-gartner-predicts-by-2021--cios-will-be-as-responsibl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a:t>
            </a:fld>
            <a:endParaRPr lang="en-US" dirty="0"/>
          </a:p>
        </p:txBody>
      </p:sp>
    </p:spTree>
    <p:extLst>
      <p:ext uri="{BB962C8B-B14F-4D97-AF65-F5344CB8AC3E}">
        <p14:creationId xmlns:p14="http://schemas.microsoft.com/office/powerpoint/2010/main" val="420567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As we look ahead to some of the biggest initiatives we’re focused on - one is Fostering a Conscious Culture.</a:t>
            </a:r>
          </a:p>
          <a:p>
            <a:pPr marL="176679" indent="-176679">
              <a:buFont typeface="Arial" panose="020B0604020202020204" pitchFamily="34" charset="0"/>
              <a:buChar char="•"/>
            </a:pPr>
            <a:r>
              <a:rPr lang="en-US" dirty="0"/>
              <a:t>Cisco has recently embarked on a journey to build a Conscious Culture – which we define as:</a:t>
            </a:r>
          </a:p>
          <a:p>
            <a:pPr marL="647824" lvl="1" indent="-176679">
              <a:buFont typeface="Arial" panose="020B0604020202020204" pitchFamily="34" charset="0"/>
              <a:buChar char="•"/>
            </a:pPr>
            <a:r>
              <a:rPr lang="en-US" dirty="0"/>
              <a:t>A diverse and inclusive culture</a:t>
            </a:r>
          </a:p>
          <a:p>
            <a:pPr marL="647824" lvl="1" indent="-176679">
              <a:buFont typeface="Arial" panose="020B0604020202020204" pitchFamily="34" charset="0"/>
              <a:buChar char="•"/>
            </a:pPr>
            <a:r>
              <a:rPr lang="en-US" dirty="0"/>
              <a:t>Built on fairness, dignity and respect</a:t>
            </a:r>
          </a:p>
          <a:p>
            <a:pPr marL="647824" lvl="1" indent="-176679">
              <a:buFont typeface="Arial" panose="020B0604020202020204" pitchFamily="34" charset="0"/>
              <a:buChar char="•"/>
            </a:pPr>
            <a:r>
              <a:rPr lang="en-US" dirty="0"/>
              <a:t>Free from bias, discrimination and negative behavior</a:t>
            </a:r>
          </a:p>
          <a:p>
            <a:pPr marL="647824" lvl="1" indent="-176679">
              <a:buFont typeface="Arial" panose="020B0604020202020204" pitchFamily="34" charset="0"/>
              <a:buChar char="•"/>
            </a:pPr>
            <a:r>
              <a:rPr lang="en-US" dirty="0"/>
              <a:t>Where our employees:</a:t>
            </a:r>
          </a:p>
          <a:p>
            <a:pPr marL="1118968" lvl="2" indent="-176679">
              <a:buFont typeface="Arial" panose="020B0604020202020204" pitchFamily="34" charset="0"/>
              <a:buChar char="•"/>
            </a:pPr>
            <a:r>
              <a:rPr lang="en-US" dirty="0"/>
              <a:t>Actively monitor, protect, and care for each other and our work environment, and</a:t>
            </a:r>
          </a:p>
          <a:p>
            <a:pPr marL="1118968" lvl="2" indent="-176679">
              <a:buFont typeface="Arial" panose="020B0604020202020204" pitchFamily="34" charset="0"/>
              <a:buChar char="•"/>
            </a:pPr>
            <a:r>
              <a:rPr lang="en-US" sz="1400" dirty="0">
                <a:solidFill>
                  <a:schemeClr val="bg1"/>
                </a:solidFill>
              </a:rPr>
              <a:t>Are accountable, empowered and expected to speak up about any actions that don’t align to our values</a:t>
            </a:r>
          </a:p>
          <a:p>
            <a:pPr marL="176679" indent="-176679">
              <a:buFont typeface="Arial" panose="020B0604020202020204" pitchFamily="34" charset="0"/>
              <a:buChar char="•"/>
            </a:pPr>
            <a:r>
              <a:rPr lang="en-US" dirty="0"/>
              <a:t>As part of our Conscious Culture, we are being more transparent about our Employee Relations data. We share the number and types of cases and the outcomes and resolutions with our Board, ELT and employees on a regular basis.</a:t>
            </a:r>
          </a:p>
          <a:p>
            <a:pPr marL="176679" indent="-176679">
              <a:buFont typeface="Arial" panose="020B0604020202020204" pitchFamily="34" charset="0"/>
              <a:buChar char="•"/>
            </a:pPr>
            <a:r>
              <a:rPr lang="en-US" dirty="0"/>
              <a:t>We believe everyone at Cisco – employees, contractors, customers, partners, suppliers and investors - has a shared responsibility for fostering a conscious culture where we can all be our best selves, feel safe and thrive.</a:t>
            </a: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10</a:t>
            </a:fld>
            <a:endParaRPr lang="en-US" dirty="0"/>
          </a:p>
        </p:txBody>
      </p:sp>
    </p:spTree>
    <p:extLst>
      <p:ext uri="{BB962C8B-B14F-4D97-AF65-F5344CB8AC3E}">
        <p14:creationId xmlns:p14="http://schemas.microsoft.com/office/powerpoint/2010/main" val="163933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The Multiplier Effect Pledge leverages the power of sponsorship to accelerate the pipeline of diverse talent in tech. </a:t>
            </a:r>
          </a:p>
          <a:p>
            <a:pPr marL="176679" indent="-176679">
              <a:buFont typeface="Arial" panose="020B0604020202020204" pitchFamily="34" charset="0"/>
              <a:buChar char="•"/>
            </a:pPr>
            <a:r>
              <a:rPr lang="en-US" dirty="0"/>
              <a:t>The pledge challenges leaders at all levels to make a personal commitment to sponsor at least one extraordinary diverse person for career advancement and challenge their peers to do the same.</a:t>
            </a:r>
          </a:p>
          <a:p>
            <a:pPr marL="176679" indent="-176679">
              <a:buFont typeface="Arial" panose="020B0604020202020204" pitchFamily="34" charset="0"/>
              <a:buChar char="•"/>
            </a:pPr>
            <a:r>
              <a:rPr lang="en-US" dirty="0"/>
              <a:t>Cisco has built a digitized sponsorship platform for people to take the pledge, download sponsorship resources, and share their sponsorship stories. </a:t>
            </a:r>
            <a:r>
              <a:rPr lang="en-US" u="sng" dirty="0">
                <a:hlinkClick r:id="rId3"/>
              </a:rPr>
              <a:t>www.multiplydiversity.com/</a:t>
            </a:r>
            <a:endParaRPr lang="en-US" dirty="0"/>
          </a:p>
          <a:p>
            <a:pPr marL="176679" indent="-176679">
              <a:buFont typeface="Arial" panose="020B0604020202020204" pitchFamily="34" charset="0"/>
              <a:buChar char="•"/>
            </a:pPr>
            <a:r>
              <a:rPr lang="en-US" dirty="0"/>
              <a:t>Key highlights:</a:t>
            </a:r>
          </a:p>
          <a:p>
            <a:pPr marL="647824" lvl="1" indent="-176679" defTabSz="471145">
              <a:buFont typeface="Arial" panose="020B0604020202020204" pitchFamily="34" charset="0"/>
              <a:buChar char="•"/>
              <a:defRPr/>
            </a:pPr>
            <a:r>
              <a:rPr lang="en-US" dirty="0"/>
              <a:t>The pledge was founded in 2017 at Mobile World Congress – our CEO Chuck Robbins was the first leader to take the pledge.</a:t>
            </a:r>
          </a:p>
          <a:p>
            <a:pPr marL="647824" lvl="1" indent="-176679">
              <a:buFont typeface="Arial" panose="020B0604020202020204" pitchFamily="34" charset="0"/>
              <a:buChar char="•"/>
            </a:pPr>
            <a:r>
              <a:rPr lang="en-US" dirty="0"/>
              <a:t>Research shows people with sponsors are 23% more likely to advance in their careers.</a:t>
            </a:r>
          </a:p>
          <a:p>
            <a:pPr marL="647824" lvl="1" indent="-176679">
              <a:buFont typeface="Arial" panose="020B0604020202020204" pitchFamily="34" charset="0"/>
              <a:buChar char="•"/>
            </a:pPr>
            <a:r>
              <a:rPr lang="en-US" dirty="0"/>
              <a:t>Individuals from more than 300 companies have taken the pledge.</a:t>
            </a:r>
          </a:p>
          <a:p>
            <a:pPr marL="647824" lvl="1" indent="-176679">
              <a:buFont typeface="Arial" panose="020B0604020202020204" pitchFamily="34" charset="0"/>
              <a:buChar char="•"/>
            </a:pPr>
            <a:r>
              <a:rPr lang="en-US" dirty="0"/>
              <a:t>100% of Cisco’s executive leadership team has taken the pledge and this number continues to grow.</a:t>
            </a:r>
          </a:p>
          <a:p>
            <a:endParaRPr lang="en-US" dirty="0">
              <a:cs typeface="+mn-cs"/>
            </a:endParaRP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11</a:t>
            </a:fld>
            <a:endParaRPr lang="en-US" dirty="0"/>
          </a:p>
        </p:txBody>
      </p:sp>
    </p:spTree>
    <p:extLst>
      <p:ext uri="{BB962C8B-B14F-4D97-AF65-F5344CB8AC3E}">
        <p14:creationId xmlns:p14="http://schemas.microsoft.com/office/powerpoint/2010/main" val="1199960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solidFill>
                  <a:schemeClr val="bg1"/>
                </a:solidFill>
              </a:rPr>
              <a:t>Cisco has always been committed to paying our people fairly and equitably. </a:t>
            </a:r>
          </a:p>
          <a:p>
            <a:pPr marL="176679" indent="-176679">
              <a:buFont typeface="Arial" panose="020B0604020202020204" pitchFamily="34" charset="0"/>
              <a:buChar char="•"/>
            </a:pPr>
            <a:r>
              <a:rPr lang="en-US" dirty="0">
                <a:solidFill>
                  <a:schemeClr val="bg1"/>
                </a:solidFill>
              </a:rPr>
              <a:t>We’ve built an innovative and inclusive framework to review and test the overall health of our compensation. </a:t>
            </a:r>
          </a:p>
          <a:p>
            <a:pPr marL="176679" indent="-176679">
              <a:buFont typeface="Arial" panose="020B0604020202020204" pitchFamily="34" charset="0"/>
              <a:buChar char="•"/>
            </a:pPr>
            <a:r>
              <a:rPr lang="en-US" dirty="0">
                <a:solidFill>
                  <a:schemeClr val="bg1"/>
                </a:solidFill>
              </a:rPr>
              <a:t>Our global analyses have revealed a healthy compensation system overall. Where we find minor gaps, we continue to fix them.</a:t>
            </a:r>
          </a:p>
          <a:p>
            <a:pPr marL="176679" indent="-176679">
              <a:buFont typeface="Arial" panose="020B0604020202020204" pitchFamily="34" charset="0"/>
              <a:buChar char="•"/>
            </a:pPr>
            <a:endParaRPr lang="en-US" dirty="0">
              <a:solidFill>
                <a:schemeClr val="bg1"/>
              </a:solidFill>
            </a:endParaRPr>
          </a:p>
          <a:p>
            <a:pPr marL="176679" indent="-176679">
              <a:buFont typeface="Arial" panose="020B0604020202020204" pitchFamily="34" charset="0"/>
              <a:buChar char="•"/>
            </a:pPr>
            <a:r>
              <a:rPr lang="en-US" dirty="0">
                <a:solidFill>
                  <a:schemeClr val="bg1"/>
                </a:solidFill>
              </a:rPr>
              <a:t>Key highlights:</a:t>
            </a:r>
          </a:p>
          <a:p>
            <a:pPr marL="647824" lvl="1" indent="-176679">
              <a:buFont typeface="Arial" panose="020B0604020202020204" pitchFamily="34" charset="0"/>
              <a:buChar char="•"/>
            </a:pPr>
            <a:r>
              <a:rPr lang="en-US" dirty="0">
                <a:solidFill>
                  <a:schemeClr val="bg1"/>
                </a:solidFill>
                <a:cs typeface="ＭＳ Ｐゴシック" charset="0"/>
              </a:rPr>
              <a:t> In FY19, we identified minor disparities within approximately 1.0 percent of our global employee population. We have given pay adjustments in an effort to close those minor gaps. </a:t>
            </a:r>
          </a:p>
          <a:p>
            <a:pPr marL="647824" lvl="1" indent="-176679">
              <a:buFont typeface="Arial" panose="020B0604020202020204" pitchFamily="34" charset="0"/>
              <a:buChar char="•"/>
            </a:pPr>
            <a:r>
              <a:rPr lang="en-US" dirty="0">
                <a:solidFill>
                  <a:schemeClr val="bg1"/>
                </a:solidFill>
                <a:cs typeface="ＭＳ Ｐゴシック" charset="0"/>
              </a:rPr>
              <a:t>The funds required to address these gaps represent .04% of global payroll—a small fraction.</a:t>
            </a:r>
          </a:p>
          <a:p>
            <a:pPr marL="647824" lvl="1" indent="-176679">
              <a:buFont typeface="Arial" panose="020B0604020202020204" pitchFamily="34" charset="0"/>
              <a:buChar char="•"/>
            </a:pPr>
            <a:r>
              <a:rPr lang="en-US" dirty="0">
                <a:solidFill>
                  <a:schemeClr val="bg1"/>
                </a:solidFill>
                <a:cs typeface="ＭＳ Ｐゴシック" charset="0"/>
              </a:rPr>
              <a:t>Cisco is a member of the Employers for Pay Equity Consortium – employers that believe business can play a critical role in eliminating the national gender pay gap. Member companies have teamed to leverage their collective experiences to create a shared set of Principles to Pay Equity.</a:t>
            </a:r>
          </a:p>
          <a:p>
            <a:pPr marL="647824" lvl="1" indent="-176679">
              <a:buFont typeface="Arial" panose="020B0604020202020204" pitchFamily="34" charset="0"/>
              <a:buChar char="•"/>
            </a:pPr>
            <a:r>
              <a:rPr lang="en-US" dirty="0">
                <a:solidFill>
                  <a:schemeClr val="bg1"/>
                </a:solidFill>
                <a:cs typeface="ＭＳ Ｐゴシック" charset="0"/>
              </a:rPr>
              <a:t>Cisco is taking a leadership role in this important topic. We are a founding signer of the White House Equal Pay Pledge, Parity.org pledge and California Equal Pay Pledge.</a:t>
            </a: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12</a:t>
            </a:fld>
            <a:endParaRPr lang="en-US" dirty="0"/>
          </a:p>
        </p:txBody>
      </p:sp>
    </p:spTree>
    <p:extLst>
      <p:ext uri="{BB962C8B-B14F-4D97-AF65-F5344CB8AC3E}">
        <p14:creationId xmlns:p14="http://schemas.microsoft.com/office/powerpoint/2010/main" val="2618309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defTabSz="471145">
              <a:buFont typeface="Arial" panose="020B0604020202020204" pitchFamily="34" charset="0"/>
              <a:buChar char="•"/>
              <a:defRPr/>
            </a:pPr>
            <a:r>
              <a:rPr lang="en-US" dirty="0"/>
              <a:t>Cisco’s I&amp;C Community </a:t>
            </a:r>
            <a:r>
              <a:rPr lang="en-US" dirty="0">
                <a:solidFill>
                  <a:schemeClr val="bg1"/>
                </a:solidFill>
              </a:rPr>
              <a:t>increases inclusion by providing safe spaces where employees feel comfortable bringing their whole selves to work. </a:t>
            </a:r>
          </a:p>
          <a:p>
            <a:pPr marL="176679" indent="-176679" defTabSz="471145">
              <a:buFont typeface="Arial" panose="020B0604020202020204" pitchFamily="34" charset="0"/>
              <a:buChar char="•"/>
              <a:defRPr/>
            </a:pPr>
            <a:r>
              <a:rPr lang="en-US" dirty="0">
                <a:solidFill>
                  <a:schemeClr val="bg1"/>
                </a:solidFill>
              </a:rPr>
              <a:t>Our I&amp;C </a:t>
            </a:r>
            <a:r>
              <a:rPr lang="en-US" dirty="0"/>
              <a:t>Community includes our Employee Resource Organizations (EROs), ICC Networks, Virtual Groups,  I&amp;C Ambassadors, and our flagship diversity experiences, such as the Women of Impact conference.</a:t>
            </a:r>
            <a:endParaRPr lang="en-US" dirty="0">
              <a:solidFill>
                <a:schemeClr val="bg1"/>
              </a:solidFill>
            </a:endParaRPr>
          </a:p>
          <a:p>
            <a:pPr marL="176679" indent="-176679" defTabSz="471145">
              <a:buFont typeface="Arial" panose="020B0604020202020204" pitchFamily="34" charset="0"/>
              <a:buChar char="•"/>
              <a:defRPr/>
            </a:pPr>
            <a:r>
              <a:rPr lang="en-US" dirty="0">
                <a:solidFill>
                  <a:schemeClr val="bg1"/>
                </a:solidFill>
              </a:rPr>
              <a:t>Our online global platform–ICC Connect–enables diverse groups to connect, collaborate and innovate with team members around the world that share their interests and passions. </a:t>
            </a:r>
          </a:p>
          <a:p>
            <a:pPr marL="176679" indent="-176679" defTabSz="471145">
              <a:buFont typeface="Arial" panose="020B0604020202020204" pitchFamily="34" charset="0"/>
              <a:buChar char="•"/>
              <a:defRPr/>
            </a:pPr>
            <a:r>
              <a:rPr lang="en-US" dirty="0"/>
              <a:t>The platform enables us to track participation and provides valuable data and insights, such as the correlation between people who are members of I&amp;C Community and the likelihood of development, retention and promotion.</a:t>
            </a:r>
          </a:p>
          <a:p>
            <a:pPr marL="176679" indent="-176679" defTabSz="471145">
              <a:buFont typeface="Arial" panose="020B0604020202020204" pitchFamily="34" charset="0"/>
              <a:buChar char="•"/>
              <a:defRPr/>
            </a:pPr>
            <a:r>
              <a:rPr lang="en-US" dirty="0"/>
              <a:t>Key highlights:</a:t>
            </a:r>
          </a:p>
          <a:p>
            <a:pPr marL="647824" lvl="1" indent="-176679" defTabSz="471145">
              <a:buFont typeface="Arial" panose="020B0604020202020204" pitchFamily="34" charset="0"/>
              <a:buChar char="•"/>
              <a:defRPr/>
            </a:pPr>
            <a:r>
              <a:rPr lang="en-US" dirty="0">
                <a:cs typeface="ＭＳ Ｐゴシック" charset="0"/>
              </a:rPr>
              <a:t>More than 29,000 active members</a:t>
            </a:r>
          </a:p>
          <a:p>
            <a:pPr marL="647824" lvl="1" indent="-176679" defTabSz="471145">
              <a:buFont typeface="Arial" panose="020B0604020202020204" pitchFamily="34" charset="0"/>
              <a:buChar char="•"/>
              <a:defRPr/>
            </a:pPr>
            <a:r>
              <a:rPr lang="en-US" dirty="0">
                <a:cs typeface="ＭＳ Ｐゴシック" charset="0"/>
              </a:rPr>
              <a:t>73 countries</a:t>
            </a:r>
          </a:p>
          <a:p>
            <a:pPr marL="647824" lvl="1" indent="-176679" defTabSz="471145">
              <a:buFont typeface="Arial" panose="020B0604020202020204" pitchFamily="34" charset="0"/>
              <a:buChar char="•"/>
              <a:defRPr/>
            </a:pPr>
            <a:r>
              <a:rPr lang="en-US" dirty="0">
                <a:cs typeface="ＭＳ Ｐゴシック" charset="0"/>
              </a:rPr>
              <a:t>243 chapters</a:t>
            </a:r>
          </a:p>
          <a:p>
            <a:pPr marL="647824" lvl="1" indent="-176679" defTabSz="471145">
              <a:buFont typeface="Arial" panose="020B0604020202020204" pitchFamily="34" charset="0"/>
              <a:buChar char="•"/>
              <a:defRPr/>
            </a:pPr>
            <a:r>
              <a:rPr lang="en-US" dirty="0">
                <a:cs typeface="ＭＳ Ｐゴシック" charset="0"/>
              </a:rPr>
              <a:t>27 employee resource organizations and networks</a:t>
            </a:r>
            <a:endParaRPr lang="en-US" dirty="0">
              <a:solidFill>
                <a:schemeClr val="bg1"/>
              </a:solidFill>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13</a:t>
            </a:fld>
            <a:endParaRPr lang="en-US" dirty="0"/>
          </a:p>
        </p:txBody>
      </p:sp>
    </p:spTree>
    <p:extLst>
      <p:ext uri="{BB962C8B-B14F-4D97-AF65-F5344CB8AC3E}">
        <p14:creationId xmlns:p14="http://schemas.microsoft.com/office/powerpoint/2010/main" val="1410579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4912" y="4459526"/>
            <a:ext cx="6640814" cy="4224814"/>
          </a:xfrm>
        </p:spPr>
        <p:txBody>
          <a:bodyPr/>
          <a:lstStyle/>
          <a:p>
            <a:r>
              <a:rPr lang="en-US" b="1" dirty="0"/>
              <a:t>We are Proud to Partner with:</a:t>
            </a:r>
          </a:p>
          <a:p>
            <a:r>
              <a:rPr lang="en-US" u="sng" dirty="0">
                <a:hlinkClick r:id="rId3" tooltip="https://cisco.sharepoint.com/sites/InclusionandCollaborationSolutions/SitePages/Conferences-for-Women.aspx"/>
              </a:rPr>
              <a:t>Conferences for Women (CFW)</a:t>
            </a:r>
            <a:endParaRPr lang="en-US" dirty="0"/>
          </a:p>
          <a:p>
            <a:r>
              <a:rPr lang="en-US" u="sng" dirty="0">
                <a:hlinkClick r:id="rId4" tooltip="https://cisco.sharepoint.com/sites/InclusionandCollaborationSolutions/SitePages/Diversity%20Women.aspx"/>
              </a:rPr>
              <a:t>Diversity Women Business Leadership Conference</a:t>
            </a:r>
            <a:endParaRPr lang="en-US" dirty="0"/>
          </a:p>
          <a:p>
            <a:r>
              <a:rPr lang="en-US" u="sng" dirty="0">
                <a:hlinkClick r:id="rId5" tooltip="https://cisco.sharepoint.com/sites/InclusionandCollaborationSolutions/SitePages/ELC.aspx"/>
              </a:rPr>
              <a:t>Executive Leadership Council (ELC)</a:t>
            </a:r>
            <a:endParaRPr lang="en-US" dirty="0"/>
          </a:p>
          <a:p>
            <a:r>
              <a:rPr lang="en-US" u="sng" dirty="0">
                <a:hlinkClick r:id="rId6" tooltip="https://cisco.sharepoint.com/sites/InclusionandCollaborationSolutions/SitePages/HITEC.aspx "/>
              </a:rPr>
              <a:t>Hispanic IT Executive Council (HITEC)</a:t>
            </a:r>
            <a:endParaRPr lang="en-US" dirty="0"/>
          </a:p>
          <a:p>
            <a:r>
              <a:rPr lang="en-US" u="sng" dirty="0">
                <a:hlinkClick r:id="rId7" tooltip="https://cisco.sharepoint.com/sites/InclusionandCollaborationSolutions/SitePages/ITSMF.aspx"/>
              </a:rPr>
              <a:t>Information Technology Senior Management Forum (ITSMF)</a:t>
            </a:r>
            <a:endParaRPr lang="en-US" dirty="0"/>
          </a:p>
          <a:p>
            <a:r>
              <a:rPr lang="en-US" u="sng" dirty="0">
                <a:hlinkClick r:id="rId8" tooltip="https://cisco.sharepoint.com/sites/InclusionandCollaborationSolutions/SitePages/Lesbians-Who-Tech.aspx"/>
              </a:rPr>
              <a:t>Lesbians Who Tech</a:t>
            </a:r>
            <a:endParaRPr lang="en-US" dirty="0"/>
          </a:p>
          <a:p>
            <a:r>
              <a:rPr lang="en-US" u="sng" dirty="0">
                <a:hlinkClick r:id="rId9" tooltip="https://cisco.sharepoint.com/sites/InclusionandCollaborationSolutions/SitePages/MLT.aspx "/>
              </a:rPr>
              <a:t>MLT Career Advancement Program</a:t>
            </a:r>
            <a:endParaRPr lang="en-US" dirty="0"/>
          </a:p>
          <a:p>
            <a:r>
              <a:rPr lang="en-US" u="sng" dirty="0">
                <a:hlinkClick r:id="rId10" tooltip="https://cisco.sharepoint.com/sites/InclusionandCollaborationSolutions/SitePages/Out-&amp;-Equal.aspx"/>
              </a:rPr>
              <a:t>Out and Equal Workplace Summit</a:t>
            </a:r>
            <a:endParaRPr lang="en-US" dirty="0"/>
          </a:p>
          <a:p>
            <a:r>
              <a:rPr lang="en-US" u="sng" dirty="0">
                <a:hlinkClick r:id="rId11" tooltip="https://cisco.sharepoint.com/sites/InclusionandCollaborationSolutions/SitePages/PBWC.aspx"/>
              </a:rPr>
              <a:t>Professional Business Women of California (PBWC) and Webinars</a:t>
            </a:r>
            <a:endParaRPr lang="en-US" dirty="0"/>
          </a:p>
          <a:p>
            <a:r>
              <a:rPr lang="en-US" dirty="0"/>
              <a:t>​​​​​​​</a:t>
            </a:r>
            <a:r>
              <a:rPr lang="en-US" u="sng" dirty="0">
                <a:hlinkClick r:id="rId12" tooltip="https://cisco.sharepoint.com/sites/InclusionandCollaborationSolutions/SitePages/Simmons-Leadership-Conference.aspx"/>
              </a:rPr>
              <a:t>Simmons Leadership Conference</a:t>
            </a:r>
            <a:endParaRPr lang="en-US" dirty="0"/>
          </a:p>
          <a:p>
            <a:r>
              <a:rPr lang="en-US" u="sng" dirty="0">
                <a:hlinkClick r:id="rId13" tooltip="https://cisco.sharepoint.com/sites/InclusionandCollaborationSolutions/SitePages/YWCA.aspx"/>
              </a:rPr>
              <a:t>YWCA</a:t>
            </a:r>
            <a:endParaRPr lang="en-US" dirty="0"/>
          </a:p>
          <a:p>
            <a:endParaRPr lang="en-US" b="0" dirty="0"/>
          </a:p>
        </p:txBody>
      </p:sp>
      <p:sp>
        <p:nvSpPr>
          <p:cNvPr id="4" name="Slide Number Placeholder 3"/>
          <p:cNvSpPr>
            <a:spLocks noGrp="1"/>
          </p:cNvSpPr>
          <p:nvPr>
            <p:ph type="sldNum" sz="quarter" idx="5"/>
          </p:nvPr>
        </p:nvSpPr>
        <p:spPr/>
        <p:txBody>
          <a:bodyPr/>
          <a:lstStyle/>
          <a:p>
            <a:fld id="{D1E51567-EAB5-40FC-BCF5-7BD64B010CAB}" type="slidenum">
              <a:rPr lang="en-US" smtClean="0"/>
              <a:t>14</a:t>
            </a:fld>
            <a:endParaRPr lang="en-US" dirty="0"/>
          </a:p>
        </p:txBody>
      </p:sp>
    </p:spTree>
    <p:extLst>
      <p:ext uri="{BB962C8B-B14F-4D97-AF65-F5344CB8AC3E}">
        <p14:creationId xmlns:p14="http://schemas.microsoft.com/office/powerpoint/2010/main" val="1551850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1145">
              <a:defRPr/>
            </a:pPr>
            <a:r>
              <a:rPr lang="en-US" dirty="0"/>
              <a:t>Dialogue has the potential to unify and increase awareness and understanding when employees seek shared meaning.</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4080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charset="0"/>
                <a:cs typeface="ＭＳ Ｐゴシック" charset="0"/>
              </a:rPr>
              <a:t>In an engaging and personal talk -- with cameo appearances from his grandmother and Rosa Parks -- human rights lawyer Bryan Stevenson shares some hard truths about America's justice system, starting with a massive imbalance along racial lines: a third of the country's black male population has been incarcerated at some point in their lives. These issues, which are wrapped up in America's unexamined history, are rarely talked about with this level of candor, insight and persuasiveness.</a:t>
            </a:r>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16</a:t>
            </a:fld>
            <a:endParaRPr lang="en-US" dirty="0"/>
          </a:p>
        </p:txBody>
      </p:sp>
    </p:spTree>
    <p:extLst>
      <p:ext uri="{BB962C8B-B14F-4D97-AF65-F5344CB8AC3E}">
        <p14:creationId xmlns:p14="http://schemas.microsoft.com/office/powerpoint/2010/main" val="2697610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latin typeface="+mn-lt"/>
              </a:rPr>
              <a:t>How do we build a </a:t>
            </a:r>
            <a:r>
              <a:rPr lang="en-US" sz="1200" b="1" dirty="0">
                <a:latin typeface="+mn-lt"/>
              </a:rPr>
              <a:t>diverse talent pipeline</a:t>
            </a:r>
            <a:r>
              <a:rPr lang="en-US" sz="1200" dirty="0">
                <a:latin typeface="+mn-lt"/>
              </a:rPr>
              <a:t>? What are we doing to hire, develop, and engage our talent?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How can we leverage the power of proximity to create a culture of </a:t>
            </a:r>
            <a:r>
              <a:rPr lang="en-US" sz="1200" b="1" dirty="0"/>
              <a:t>sponsorship</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mn-lt"/>
                <a:ea typeface="ＭＳ Ｐゴシック" charset="0"/>
                <a:cs typeface="ＭＳ Ｐゴシック" charset="0"/>
              </a:rPr>
              <a:t>How do we help facilitate conversations about </a:t>
            </a:r>
            <a:r>
              <a:rPr lang="en-US" sz="1200" b="1" kern="1200" dirty="0">
                <a:solidFill>
                  <a:schemeClr val="tx1"/>
                </a:solidFill>
                <a:latin typeface="+mn-lt"/>
                <a:ea typeface="ＭＳ Ｐゴシック" charset="0"/>
                <a:cs typeface="ＭＳ Ｐゴシック" charset="0"/>
              </a:rPr>
              <a:t>allyship &amp; advocacy</a:t>
            </a:r>
            <a:r>
              <a:rPr lang="en-US" sz="1200" kern="1200" dirty="0">
                <a:solidFill>
                  <a:schemeClr val="tx1"/>
                </a:solidFill>
                <a:latin typeface="+mn-lt"/>
                <a:ea typeface="ＭＳ Ｐゴシック" charset="0"/>
                <a:cs typeface="ＭＳ Ｐゴシック" charset="0"/>
              </a:rPr>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bg2"/>
                </a:solidFill>
                <a:latin typeface="+mn-lt"/>
                <a:ea typeface="ＭＳ Ｐゴシック" charset="0"/>
                <a:cs typeface="ＭＳ Ｐゴシック" charset="0"/>
              </a:rPr>
              <a:t>What is </a:t>
            </a:r>
            <a:r>
              <a:rPr lang="en-US" sz="1200" b="1" kern="1200" dirty="0">
                <a:solidFill>
                  <a:schemeClr val="bg2"/>
                </a:solidFill>
                <a:latin typeface="+mn-lt"/>
                <a:ea typeface="ＭＳ Ｐゴシック" charset="0"/>
                <a:cs typeface="ＭＳ Ｐゴシック" charset="0"/>
              </a:rPr>
              <a:t>unconscious bias </a:t>
            </a:r>
            <a:r>
              <a:rPr lang="en-US" sz="1200" kern="1200" dirty="0">
                <a:solidFill>
                  <a:schemeClr val="bg2"/>
                </a:solidFill>
                <a:latin typeface="+mn-lt"/>
                <a:ea typeface="ＭＳ Ｐゴシック" charset="0"/>
                <a:cs typeface="ＭＳ Ｐゴシック" charset="0"/>
              </a:rPr>
              <a:t>and how does it affect our behavior and decision making and subtle such as Micro-Inequities &amp; Micro-Aggressions?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1"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17</a:t>
            </a:fld>
            <a:endParaRPr lang="en-US" dirty="0"/>
          </a:p>
        </p:txBody>
      </p:sp>
    </p:spTree>
    <p:extLst>
      <p:ext uri="{BB962C8B-B14F-4D97-AF65-F5344CB8AC3E}">
        <p14:creationId xmlns:p14="http://schemas.microsoft.com/office/powerpoint/2010/main" val="3841184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282828"/>
                </a:solidFill>
                <a:effectLst/>
                <a:uLnTx/>
                <a:uFillTx/>
                <a:latin typeface="CiscoSansTT ExtraLight"/>
                <a:ea typeface="ＭＳ Ｐゴシック" charset="0"/>
              </a:rPr>
              <a:t>Dialogue is the oxygen of employee engagement and inclusion.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4994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D394818E-6223-4997-9CD7-DFC1D29CB34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5410" name="Rectangle 7"/>
          <p:cNvSpPr txBox="1">
            <a:spLocks noGrp="1" noChangeArrowheads="1"/>
          </p:cNvSpPr>
          <p:nvPr/>
        </p:nvSpPr>
        <p:spPr bwMode="auto">
          <a:xfrm>
            <a:off x="4023092" y="9176582"/>
            <a:ext cx="3077739" cy="210263"/>
          </a:xfrm>
          <a:prstGeom prst="rect">
            <a:avLst/>
          </a:prstGeom>
          <a:noFill/>
          <a:ln w="9525">
            <a:noFill/>
            <a:miter lim="800000"/>
            <a:headEnd/>
            <a:tailEnd/>
          </a:ln>
        </p:spPr>
        <p:txBody>
          <a:bodyPr lIns="94224" tIns="47112" rIns="94224" bIns="47112" anchor="b"/>
          <a:lstStyle/>
          <a:p>
            <a:pPr marL="0" marR="0" lvl="0" indent="0" algn="r" defTabSz="471145"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Page </a:t>
            </a:r>
            <a:fld id="{8CF71BCB-8507-4C20-A3DA-CE61A4A20C3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71145"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p:txBody>
      </p:sp>
      <p:sp>
        <p:nvSpPr>
          <p:cNvPr id="145411" name="Rectangle 2"/>
          <p:cNvSpPr>
            <a:spLocks noGrp="1" noRot="1" noChangeAspect="1" noChangeArrowheads="1" noTextEdit="1"/>
          </p:cNvSpPr>
          <p:nvPr>
            <p:ph type="sldImg"/>
          </p:nvPr>
        </p:nvSpPr>
        <p:spPr>
          <a:xfrm>
            <a:off x="750888" y="377825"/>
            <a:ext cx="5600700" cy="3149600"/>
          </a:xfrm>
          <a:ln/>
        </p:spPr>
      </p:sp>
      <p:sp>
        <p:nvSpPr>
          <p:cNvPr id="145412" name="Notes Placeholder 4"/>
          <p:cNvSpPr>
            <a:spLocks noGrp="1"/>
          </p:cNvSpPr>
          <p:nvPr>
            <p:ph type="body" sz="quarter" idx="10"/>
          </p:nvPr>
        </p:nvSpPr>
        <p:spPr>
          <a:xfrm>
            <a:off x="310736" y="3545129"/>
            <a:ext cx="6481008" cy="5514099"/>
          </a:xfrm>
        </p:spPr>
        <p:txBody>
          <a:bodyPr lIns="94224" tIns="47112" rIns="94224" bIns="47112"/>
          <a:lstStyle/>
          <a:p>
            <a:r>
              <a:rPr lang="en-US" b="1" dirty="0"/>
              <a:t>Stories Resonate</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282828"/>
                </a:solidFill>
                <a:effectLst/>
                <a:uLnTx/>
                <a:uFillTx/>
                <a:latin typeface="CiscoSansTT ExtraLight"/>
                <a:ea typeface="ＭＳ Ｐゴシック" charset="0"/>
              </a:rPr>
              <a:t>Stories are the most powerful way you can make an emotional connection with your audience. How can you build a personalized storytelling platform that tie to the action you need to accomplish? Find your voice. Share your story. </a:t>
            </a:r>
          </a:p>
          <a:p>
            <a:endParaRPr lang="en-US" dirty="0"/>
          </a:p>
          <a:p>
            <a:r>
              <a:rPr lang="en-US" b="1" dirty="0"/>
              <a:t>Connection is Key</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282828"/>
                </a:solidFill>
                <a:effectLst/>
                <a:uLnTx/>
                <a:uFillTx/>
                <a:latin typeface="CiscoSansTT ExtraLight"/>
                <a:ea typeface="ＭＳ Ｐゴシック" charset="0"/>
              </a:rPr>
              <a:t>The goal is to create and facilitate dialogue, not to make a presentation. Two-way dialogue is the key. Build in time to listen. Humans are hard-wired for connection.</a:t>
            </a:r>
          </a:p>
          <a:p>
            <a:endParaRPr lang="en-US" b="1" dirty="0"/>
          </a:p>
          <a:p>
            <a:r>
              <a:rPr lang="en-US" b="1" dirty="0"/>
              <a:t>Mindset Matters</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282828"/>
                </a:solidFill>
                <a:effectLst/>
                <a:uLnTx/>
                <a:uFillTx/>
                <a:latin typeface="CiscoSansTT ExtraLight"/>
                <a:ea typeface="ＭＳ Ｐゴシック" charset="0"/>
              </a:rPr>
              <a:t>Understanding audience mindset is critical to build relevancy. Why should they care? Asking for input is an easy way to engage your audience. What motivates them? How can you compel them to action? </a:t>
            </a:r>
            <a:endParaRPr lang="en-US" b="1" dirty="0"/>
          </a:p>
          <a:p>
            <a:endParaRPr lang="en-US" b="1" dirty="0"/>
          </a:p>
          <a:p>
            <a:r>
              <a:rPr lang="en-US" b="1" dirty="0"/>
              <a:t>Simplify and Summarize</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282828"/>
                </a:solidFill>
                <a:effectLst/>
                <a:uLnTx/>
                <a:uFillTx/>
                <a:latin typeface="CiscoSansTT ExtraLight"/>
                <a:ea typeface="ＭＳ Ｐゴシック" charset="0"/>
              </a:rPr>
              <a:t>Use simple, memorable ways to package key concepts and then amplify your point with real-life examples. You win the hearts and minds of your audience through compelling storytelling not listing facts and figures.  </a:t>
            </a:r>
          </a:p>
          <a:p>
            <a:endParaRPr lang="en-US" b="1" dirty="0"/>
          </a:p>
        </p:txBody>
      </p:sp>
    </p:spTree>
    <p:extLst>
      <p:ext uri="{BB962C8B-B14F-4D97-AF65-F5344CB8AC3E}">
        <p14:creationId xmlns:p14="http://schemas.microsoft.com/office/powerpoint/2010/main" val="576115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B0F0"/>
                </a:solidFill>
                <a:latin typeface="+mn-lt"/>
              </a:rPr>
              <a:t>What we’ll discuss…</a:t>
            </a:r>
          </a:p>
          <a:p>
            <a:endParaRPr lang="en-US" dirty="0">
              <a:latin typeface="+mn-lt"/>
            </a:endParaRPr>
          </a:p>
          <a:p>
            <a:pPr marL="285750" indent="-285750">
              <a:buFont typeface="Arial" panose="020B0604020202020204" pitchFamily="34" charset="0"/>
              <a:buChar char="•"/>
            </a:pPr>
            <a:r>
              <a:rPr lang="en-US" sz="1200" kern="1200" dirty="0">
                <a:solidFill>
                  <a:schemeClr val="tx1"/>
                </a:solidFill>
                <a:latin typeface="+mn-lt"/>
                <a:ea typeface="ＭＳ Ｐゴシック" charset="0"/>
                <a:cs typeface="ＭＳ Ｐゴシック" charset="0"/>
              </a:rPr>
              <a:t>Diversity &amp; Inclusion journey ad transformational shift</a:t>
            </a:r>
          </a:p>
          <a:p>
            <a:pPr marL="285750" marR="0" lvl="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latin typeface="+mn-lt"/>
                <a:ea typeface="ＭＳ Ｐゴシック" charset="0"/>
                <a:cs typeface="ＭＳ Ｐゴシック" charset="0"/>
              </a:rPr>
              <a:t>Inclusive employee experience and culture</a:t>
            </a:r>
            <a:endParaRPr lang="en-US" sz="1200" kern="1200" dirty="0">
              <a:solidFill>
                <a:srgbClr val="282828"/>
              </a:solidFill>
              <a:latin typeface="+mn-lt"/>
              <a:ea typeface="ＭＳ Ｐゴシック" charset="0"/>
              <a:cs typeface="ＭＳ Ｐゴシック" charset="0"/>
            </a:endParaRPr>
          </a:p>
          <a:p>
            <a:pPr marL="285750" indent="-285750">
              <a:buFont typeface="Arial" panose="020B0604020202020204" pitchFamily="34" charset="0"/>
              <a:buChar char="•"/>
            </a:pPr>
            <a:r>
              <a:rPr lang="en-US" sz="1200" kern="1200" dirty="0">
                <a:solidFill>
                  <a:schemeClr val="tx1"/>
                </a:solidFill>
                <a:latin typeface="+mn-lt"/>
                <a:ea typeface="ＭＳ Ｐゴシック" charset="0"/>
                <a:cs typeface="ＭＳ Ｐゴシック" charset="0"/>
              </a:rPr>
              <a:t>The power of proximity to create dialogue and shared meaning</a:t>
            </a:r>
          </a:p>
          <a:p>
            <a:pPr marL="285750" indent="-285750">
              <a:buFont typeface="Arial" panose="020B0604020202020204" pitchFamily="34" charset="0"/>
              <a:buChar char="•"/>
            </a:pPr>
            <a:r>
              <a:rPr lang="en-US" sz="1200" kern="1200" dirty="0">
                <a:solidFill>
                  <a:srgbClr val="282828"/>
                </a:solidFill>
                <a:latin typeface="+mn-lt"/>
                <a:ea typeface="ＭＳ Ｐゴシック" charset="0"/>
                <a:cs typeface="ＭＳ Ｐゴシック" charset="0"/>
              </a:rPr>
              <a:t>Harness the power of connection and community</a:t>
            </a:r>
          </a:p>
          <a:p>
            <a:pPr marL="285750" indent="-285750">
              <a:buFont typeface="Arial" panose="020B0604020202020204" pitchFamily="34" charset="0"/>
              <a:buChar char="•"/>
            </a:pPr>
            <a:r>
              <a:rPr lang="en-US" sz="1200" kern="1200" dirty="0">
                <a:solidFill>
                  <a:srgbClr val="282828"/>
                </a:solidFill>
                <a:latin typeface="+mn-lt"/>
                <a:ea typeface="ＭＳ Ｐゴシック" charset="0"/>
                <a:cs typeface="ＭＳ Ｐゴシック" charset="0"/>
              </a:rPr>
              <a:t>Impact of engagement and continued growth</a:t>
            </a:r>
          </a:p>
          <a:p>
            <a:pPr marL="285750" indent="-285750">
              <a:buFont typeface="Arial" panose="020B0604020202020204" pitchFamily="34" charset="0"/>
              <a:buChar char="•"/>
            </a:pPr>
            <a:r>
              <a:rPr lang="en-US" sz="1200" kern="1200" dirty="0">
                <a:solidFill>
                  <a:srgbClr val="282828"/>
                </a:solidFill>
                <a:latin typeface="+mn-lt"/>
                <a:ea typeface="ＭＳ Ｐゴシック" charset="0"/>
                <a:cs typeface="ＭＳ Ｐゴシック" charset="0"/>
              </a:rPr>
              <a:t>Take action. Start today.</a:t>
            </a:r>
          </a:p>
          <a:p>
            <a:pPr marL="285750" indent="-285750">
              <a:buFont typeface="Arial" panose="020B0604020202020204" pitchFamily="34" charset="0"/>
              <a:buChar char="•"/>
            </a:pPr>
            <a:endParaRPr lang="en-US" sz="1200" kern="1200" dirty="0">
              <a:solidFill>
                <a:srgbClr val="282828"/>
              </a:solidFill>
              <a:latin typeface="+mn-lt"/>
              <a:ea typeface="ＭＳ Ｐゴシック" charset="0"/>
              <a:cs typeface="ＭＳ Ｐゴシック" charset="0"/>
            </a:endParaRPr>
          </a:p>
          <a:p>
            <a:pPr marL="285750" indent="-285750">
              <a:buFont typeface="Arial" panose="020B0604020202020204" pitchFamily="34" charset="0"/>
              <a:buChar char="•"/>
            </a:pPr>
            <a:endParaRPr lang="en-US" sz="1200" kern="1200" dirty="0">
              <a:solidFill>
                <a:srgbClr val="282828"/>
              </a:solidFill>
              <a:latin typeface="+mn-lt"/>
              <a:ea typeface="ＭＳ Ｐゴシック" charset="0"/>
              <a:cs typeface="ＭＳ Ｐゴシック" charset="0"/>
            </a:endParaRPr>
          </a:p>
          <a:p>
            <a:pPr marL="285750" indent="-285750">
              <a:buFont typeface="Arial" panose="020B0604020202020204" pitchFamily="34" charset="0"/>
              <a:buChar char="•"/>
            </a:pPr>
            <a:endParaRPr lang="en-US" sz="1200" kern="1200" dirty="0">
              <a:solidFill>
                <a:srgbClr val="282828"/>
              </a:solidFill>
              <a:latin typeface="+mn-lt"/>
              <a:ea typeface="ＭＳ Ｐゴシック" charset="0"/>
              <a:cs typeface="ＭＳ Ｐゴシック" charset="0"/>
            </a:endParaRPr>
          </a:p>
          <a:p>
            <a:pPr marL="285750" indent="-285750">
              <a:buFont typeface="Arial" panose="020B0604020202020204" pitchFamily="34" charset="0"/>
              <a:buChar char="•"/>
            </a:pPr>
            <a:r>
              <a:rPr lang="en-US" dirty="0">
                <a:solidFill>
                  <a:srgbClr val="282828"/>
                </a:solidFill>
                <a:latin typeface="CiscoSansTT ExtraLight"/>
              </a:rPr>
              <a:t> </a:t>
            </a:r>
          </a:p>
          <a:p>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2</a:t>
            </a:fld>
            <a:endParaRPr lang="en-US" dirty="0"/>
          </a:p>
        </p:txBody>
      </p:sp>
    </p:spTree>
    <p:extLst>
      <p:ext uri="{BB962C8B-B14F-4D97-AF65-F5344CB8AC3E}">
        <p14:creationId xmlns:p14="http://schemas.microsoft.com/office/powerpoint/2010/main" val="4252945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9039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362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defTabSz="471145">
              <a:buFont typeface="Arial" panose="020B0604020202020204" pitchFamily="34" charset="0"/>
              <a:buChar char="•"/>
              <a:defRPr/>
            </a:pPr>
            <a:r>
              <a:rPr lang="en-US" sz="700" dirty="0">
                <a:solidFill>
                  <a:srgbClr val="00B0F0"/>
                </a:solidFill>
              </a:rPr>
              <a:t>While we have more work to do to achieve our diversity goals, we are extremely proud of our progress.</a:t>
            </a:r>
          </a:p>
          <a:p>
            <a:pPr marL="176679" indent="-176679" defTabSz="471145">
              <a:buFont typeface="Arial" panose="020B0604020202020204" pitchFamily="34" charset="0"/>
              <a:buChar char="•"/>
              <a:defRPr/>
            </a:pPr>
            <a:r>
              <a:rPr lang="en-US" sz="700" dirty="0">
                <a:solidFill>
                  <a:srgbClr val="00B0F0"/>
                </a:solidFill>
              </a:rPr>
              <a:t>Here are a few highlights….</a:t>
            </a:r>
          </a:p>
          <a:p>
            <a:pPr defTabSz="471145">
              <a:defRPr/>
            </a:pPr>
            <a:endParaRPr lang="en-US" sz="700" b="1" dirty="0">
              <a:solidFill>
                <a:srgbClr val="00B0F0"/>
              </a:solidFill>
              <a:latin typeface="CiscoSans ExtraLight"/>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22</a:t>
            </a:fld>
            <a:endParaRPr lang="en-US" dirty="0"/>
          </a:p>
        </p:txBody>
      </p:sp>
    </p:spTree>
    <p:extLst>
      <p:ext uri="{BB962C8B-B14F-4D97-AF65-F5344CB8AC3E}">
        <p14:creationId xmlns:p14="http://schemas.microsoft.com/office/powerpoint/2010/main" val="2848859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Equal Justice Initiative</a:t>
            </a:r>
            <a:r>
              <a:rPr lang="en-US" dirty="0"/>
              <a:t>, founded in 1989 by </a:t>
            </a:r>
            <a:r>
              <a:rPr lang="en-US" dirty="0">
                <a:hlinkClick r:id="rId3"/>
              </a:rPr>
              <a:t>Bryan Stevenson</a:t>
            </a:r>
            <a:r>
              <a:rPr lang="en-US" dirty="0"/>
              <a:t>, a widely acclaimed public interest lawyer and bestselling author of Just Mercy, EJI is a private, 501(c)(3) nonprofit organization that provides legal representation to people who have been illegally convicted, unfairly sentenced, or abused in state jails and prisons. We challenge the death penalty and excessive punishment and we provide re-entry assistance to formerly incarcerated people.</a:t>
            </a:r>
          </a:p>
          <a:p>
            <a:r>
              <a:rPr lang="en-US" dirty="0"/>
              <a:t>EJI works with communities that have been marginalized by poverty and discouraged by unequal treatment. We are committed to changing the narrative about race in America.</a:t>
            </a:r>
          </a:p>
          <a:p>
            <a:endParaRPr lang="en-US" dirty="0"/>
          </a:p>
          <a:p>
            <a:r>
              <a:rPr lang="en-US" b="1" dirty="0"/>
              <a:t>Sylvia Ann Hewlett </a:t>
            </a:r>
            <a:r>
              <a:rPr lang="en-US" dirty="0"/>
              <a:t>is an economist and the CEO of Hewlett Consulting Partners. She is also the founder and Chair Emeritus of the Center for Talent Innovation. In her scholarship and consultancy work Hewlett has focused on the “value of difference” and the challenges and opportunities faced by women, people of color, LGBT employees and other previously excluded groups.  She has forged a signature style of enquiry which blends hard data and rigorous analysis with in-depth story-telling and concrete solutions. She is a member of the Council on Foreign Relations and the Century Association.</a:t>
            </a:r>
          </a:p>
          <a:p>
            <a:r>
              <a:rPr lang="en-US" dirty="0"/>
              <a:t>Hewlett is the author of 17 Harvard Business Review articles and 16 critically acclaimed books, including When the Bough Breaks (winner of a Robert F. Kennedy Memorial Book Award); Off- Ramps and On-Ramps; Winning the War for Talent in Emerging Markets; Forget a Mentor, Find a Sponsor (an Audible best seller); Executive Presence (an Amazon “Best Book of the Month,”), and The Sponsor Effect (Financial Times “Business Book Of The Month.”) She has been recognized as the Most Influential International Thinker by HR magazine and honored by Google with its Global Diversity Award.</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23</a:t>
            </a:fld>
            <a:endParaRPr lang="en-US" dirty="0"/>
          </a:p>
        </p:txBody>
      </p:sp>
    </p:spTree>
    <p:extLst>
      <p:ext uri="{BB962C8B-B14F-4D97-AF65-F5344CB8AC3E}">
        <p14:creationId xmlns:p14="http://schemas.microsoft.com/office/powerpoint/2010/main" val="2174448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1145"/>
            <a:r>
              <a:rPr lang="en-US" b="1" dirty="0"/>
              <a:t>What you can do now? Where can you lean in? What are you willing to do differently?</a:t>
            </a:r>
          </a:p>
          <a:p>
            <a:pPr defTabSz="471145"/>
            <a:endParaRPr lang="en-US" b="1" dirty="0"/>
          </a:p>
          <a:p>
            <a:pPr defTabSz="471145"/>
            <a:r>
              <a:rPr lang="en-US" b="1" dirty="0"/>
              <a:t>I will do one thing today</a:t>
            </a:r>
          </a:p>
          <a:p>
            <a:endParaRPr lang="en-US" b="1" dirty="0"/>
          </a:p>
          <a:p>
            <a:pPr marL="176679" indent="-176679" defTabSz="471145">
              <a:buFont typeface="Arial" panose="020B0604020202020204" pitchFamily="34" charset="0"/>
              <a:buChar char="•"/>
            </a:pPr>
            <a:r>
              <a:rPr lang="en-US" b="0" dirty="0">
                <a:solidFill>
                  <a:srgbClr val="282828"/>
                </a:solidFill>
                <a:latin typeface="CiscoSansTT Heavy" panose="020B0903020201020303" pitchFamily="34" charset="0"/>
                <a:ea typeface="ＭＳ Ｐゴシック" charset="0"/>
                <a:cs typeface="CiscoSansTT Heavy" panose="020B0903020201020303" pitchFamily="34" charset="0"/>
              </a:rPr>
              <a:t>How might you use your gifts and talents to help dismantle systemic racism?</a:t>
            </a:r>
          </a:p>
          <a:p>
            <a:pPr marL="176679" indent="-176679" defTabSz="471145">
              <a:buFont typeface="Arial" panose="020B0604020202020204" pitchFamily="34" charset="0"/>
              <a:buChar char="•"/>
            </a:pPr>
            <a:r>
              <a:rPr lang="en-US" b="0" dirty="0">
                <a:solidFill>
                  <a:srgbClr val="282828"/>
                </a:solidFill>
                <a:latin typeface="CiscoSansTT Heavy" panose="020B0903020201020303" pitchFamily="34" charset="0"/>
                <a:ea typeface="ＭＳ Ｐゴシック" charset="0"/>
                <a:cs typeface="CiscoSansTT Heavy" panose="020B0903020201020303" pitchFamily="34" charset="0"/>
              </a:rPr>
              <a:t>Watch Bryan </a:t>
            </a:r>
            <a:r>
              <a:rPr lang="en-US" b="0" dirty="0" err="1">
                <a:solidFill>
                  <a:srgbClr val="282828"/>
                </a:solidFill>
                <a:latin typeface="CiscoSansTT Heavy" panose="020B0903020201020303" pitchFamily="34" charset="0"/>
                <a:ea typeface="ＭＳ Ｐゴシック" charset="0"/>
                <a:cs typeface="CiscoSansTT Heavy" panose="020B0903020201020303" pitchFamily="34" charset="0"/>
              </a:rPr>
              <a:t>Stevensons</a:t>
            </a:r>
            <a:r>
              <a:rPr lang="en-US" b="0" dirty="0">
                <a:solidFill>
                  <a:srgbClr val="282828"/>
                </a:solidFill>
                <a:latin typeface="CiscoSansTT Heavy" panose="020B0903020201020303" pitchFamily="34" charset="0"/>
                <a:ea typeface="ＭＳ Ｐゴシック" charset="0"/>
                <a:cs typeface="CiscoSansTT Heavy" panose="020B0903020201020303" pitchFamily="34" charset="0"/>
              </a:rPr>
              <a:t> Ted Talk, We need to talk about an injustice </a:t>
            </a:r>
            <a:r>
              <a:rPr lang="en-US" dirty="0">
                <a:hlinkClick r:id="rId3"/>
              </a:rPr>
              <a:t>https://www.ted.com/talks/bryan_stevenson_we_need_to_talk_about_an_injustice?language=en</a:t>
            </a:r>
            <a:endParaRPr lang="en-US" b="0" dirty="0">
              <a:solidFill>
                <a:srgbClr val="282828"/>
              </a:solidFill>
              <a:latin typeface="CiscoSansTT Heavy" panose="020B0903020201020303" pitchFamily="34" charset="0"/>
              <a:ea typeface="ＭＳ Ｐゴシック" charset="0"/>
              <a:cs typeface="CiscoSansTT Heavy" panose="020B0903020201020303" pitchFamily="34" charset="0"/>
            </a:endParaRPr>
          </a:p>
          <a:p>
            <a:pPr marL="176679" indent="-176679" defTabSz="471145">
              <a:buFont typeface="Arial" panose="020B0604020202020204" pitchFamily="34" charset="0"/>
              <a:buChar char="•"/>
            </a:pPr>
            <a:r>
              <a:rPr lang="en-US" dirty="0"/>
              <a:t>What steps could you take today to create a culture of sponsorship?</a:t>
            </a:r>
            <a:endParaRPr lang="en-US" b="0" dirty="0">
              <a:solidFill>
                <a:srgbClr val="282828"/>
              </a:solidFill>
              <a:latin typeface="CiscoSansTT Heavy" panose="020B0903020201020303" pitchFamily="34" charset="0"/>
              <a:ea typeface="ＭＳ Ｐゴシック" charset="0"/>
              <a:cs typeface="CiscoSansTT Heavy" panose="020B0903020201020303" pitchFamily="34" charset="0"/>
            </a:endParaRPr>
          </a:p>
          <a:p>
            <a:pPr marL="176679" indent="-176679">
              <a:buFont typeface="Arial" panose="020B0604020202020204" pitchFamily="34" charset="0"/>
              <a:buChar char="•"/>
            </a:pPr>
            <a:r>
              <a:rPr lang="en-US" dirty="0"/>
              <a:t>Assess where your company is at in the transformation shift in how they view D&amp;I</a:t>
            </a:r>
          </a:p>
          <a:p>
            <a:pPr marL="176679" indent="-176679">
              <a:buFont typeface="Arial" panose="020B0604020202020204" pitchFamily="34" charset="0"/>
              <a:buChar char="•"/>
            </a:pPr>
            <a:r>
              <a:rPr lang="en-US" dirty="0"/>
              <a:t>Actively engage and partner with social justice organizations (Bryan Stevenson)</a:t>
            </a:r>
          </a:p>
          <a:p>
            <a:pPr marL="176679" indent="-176679" defTabSz="471145">
              <a:buFont typeface="Arial" panose="020B0604020202020204" pitchFamily="34" charset="0"/>
              <a:buChar char="•"/>
              <a:defRPr/>
            </a:pPr>
            <a:r>
              <a:rPr lang="en-US" dirty="0"/>
              <a:t>Make the business care about the value of diversity and inclusion</a:t>
            </a:r>
          </a:p>
          <a:p>
            <a:pPr marL="176679" indent="-176679" defTabSz="471145">
              <a:buFont typeface="Arial" panose="020B0604020202020204" pitchFamily="34" charset="0"/>
              <a:buChar char="•"/>
              <a:defRPr/>
            </a:pPr>
            <a:r>
              <a:rPr lang="en-US" dirty="0"/>
              <a:t>Define what Diversity and Inclusion means to you. What is your North Star?</a:t>
            </a:r>
          </a:p>
          <a:p>
            <a:pPr marL="176679" indent="-176679" defTabSz="471145">
              <a:buFont typeface="Arial" panose="020B0604020202020204" pitchFamily="34" charset="0"/>
              <a:buChar char="•"/>
              <a:defRPr/>
            </a:pPr>
            <a:r>
              <a:rPr lang="en-US" dirty="0"/>
              <a:t>Host/ moderate courageous </a:t>
            </a:r>
            <a:r>
              <a:rPr lang="en-US" dirty="0" err="1"/>
              <a:t>conversatins</a:t>
            </a:r>
            <a:endParaRPr lang="en-US" dirty="0"/>
          </a:p>
          <a:p>
            <a:pPr marL="176679" indent="-176679" defTabSz="471145">
              <a:buFont typeface="Arial" panose="020B0604020202020204" pitchFamily="34" charset="0"/>
              <a:buChar char="•"/>
              <a:defRPr/>
            </a:pPr>
            <a:r>
              <a:rPr lang="en-US" dirty="0"/>
              <a:t>What does your talent pipeline look like? What is your strategy to hire, develop, and engage diverse talent?</a:t>
            </a:r>
          </a:p>
          <a:p>
            <a:pPr marL="176679" indent="-176679" defTabSz="471145">
              <a:buFont typeface="Arial" panose="020B0604020202020204" pitchFamily="34" charset="0"/>
              <a:buChar char="•"/>
              <a:defRPr/>
            </a:pPr>
            <a:r>
              <a:rPr lang="en-US" dirty="0"/>
              <a:t>What conversations are you having now about your talent pipeline? Unconscious bias, and the power of proximity</a:t>
            </a:r>
          </a:p>
          <a:p>
            <a:pPr marL="176679" indent="-176679" defTabSz="471145">
              <a:buFont typeface="Arial" panose="020B0604020202020204" pitchFamily="34" charset="0"/>
              <a:buChar char="•"/>
              <a:defRPr/>
            </a:pPr>
            <a:r>
              <a:rPr lang="en-US" dirty="0"/>
              <a:t>Attend a conference (e.g. ​​​​​​​</a:t>
            </a:r>
            <a:r>
              <a:rPr lang="en-US" u="sng" dirty="0">
                <a:hlinkClick r:id="rId4" tooltip="https://cisco.sharepoint.com/sites/InclusionandCollaborationSolutions/SitePages/Simmons-Leadership-Conference.aspx"/>
              </a:rPr>
              <a:t>Simmons Leadership Conference</a:t>
            </a:r>
            <a:r>
              <a:rPr lang="en-US" u="sng" dirty="0"/>
              <a:t>, </a:t>
            </a:r>
            <a:r>
              <a:rPr lang="en-US" u="sng" dirty="0">
                <a:hlinkClick r:id="rId5" tooltip="https://cisco.sharepoint.com/sites/InclusionandCollaborationSolutions/SitePages/Diversity%20Women.aspx"/>
              </a:rPr>
              <a:t>Diversity Women Business Leadership Conference</a:t>
            </a:r>
            <a:r>
              <a:rPr lang="en-US" u="sng" dirty="0"/>
              <a:t>)</a:t>
            </a:r>
            <a:endParaRPr lang="en-US" dirty="0"/>
          </a:p>
          <a:p>
            <a:pPr marL="176679" indent="-176679" defTabSz="471145">
              <a:buFont typeface="Arial" panose="020B0604020202020204" pitchFamily="34" charset="0"/>
              <a:buChar char="•"/>
              <a:defRPr/>
            </a:pPr>
            <a:endParaRPr lang="en-US" dirty="0"/>
          </a:p>
          <a:p>
            <a:pPr marL="176679" indent="-176679" defTabSz="471145">
              <a:buFont typeface="Arial" panose="020B0604020202020204" pitchFamily="34" charset="0"/>
              <a:buChar char="•"/>
            </a:pPr>
            <a:endParaRPr lang="en-US" b="0" dirty="0"/>
          </a:p>
          <a:p>
            <a:pPr marL="176679" indent="-176679">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24</a:t>
            </a:fld>
            <a:endParaRPr lang="en-US" dirty="0"/>
          </a:p>
        </p:txBody>
      </p:sp>
    </p:spTree>
    <p:extLst>
      <p:ext uri="{BB962C8B-B14F-4D97-AF65-F5344CB8AC3E}">
        <p14:creationId xmlns:p14="http://schemas.microsoft.com/office/powerpoint/2010/main" val="1511970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Arthur Robert Ashe Jr. </a:t>
            </a:r>
            <a:r>
              <a:rPr lang="en-US" dirty="0"/>
              <a:t>was an American professional tennis player who won three Grand Slam singles titles. Ashe was the first black player selected to the United States Davis Cup team and the only black man ever to win the singles title at Wimbledon, the US Open, and the Australian Open. He retired in 1980.</a:t>
            </a:r>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25</a:t>
            </a:fld>
            <a:endParaRPr lang="en-US" dirty="0"/>
          </a:p>
        </p:txBody>
      </p:sp>
    </p:spTree>
    <p:extLst>
      <p:ext uri="{BB962C8B-B14F-4D97-AF65-F5344CB8AC3E}">
        <p14:creationId xmlns:p14="http://schemas.microsoft.com/office/powerpoint/2010/main" val="1937280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71145" fontAlgn="base">
              <a:spcBef>
                <a:spcPct val="0"/>
              </a:spcBef>
              <a:spcAft>
                <a:spcPct val="0"/>
              </a:spcAft>
            </a:pPr>
            <a:fld id="{D82EDACC-6EFD-4683-B568-34D50E77BCC0}" type="slidenum">
              <a:rPr lang="en-US">
                <a:solidFill>
                  <a:prstClr val="black"/>
                </a:solidFill>
                <a:latin typeface="Arial" charset="0"/>
                <a:ea typeface="ＭＳ Ｐゴシック" charset="0"/>
              </a:rPr>
              <a:pPr defTabSz="471145" fontAlgn="base">
                <a:spcBef>
                  <a:spcPct val="0"/>
                </a:spcBef>
                <a:spcAft>
                  <a:spcPct val="0"/>
                </a:spcAft>
              </a:pPr>
              <a:t>26</a:t>
            </a:fld>
            <a:endParaRPr lang="en-US">
              <a:solidFill>
                <a:prstClr val="black"/>
              </a:solidFill>
              <a:latin typeface="Arial" charset="0"/>
              <a:ea typeface="ＭＳ Ｐゴシック" charset="0"/>
            </a:endParaRPr>
          </a:p>
        </p:txBody>
      </p:sp>
    </p:spTree>
    <p:extLst>
      <p:ext uri="{BB962C8B-B14F-4D97-AF65-F5344CB8AC3E}">
        <p14:creationId xmlns:p14="http://schemas.microsoft.com/office/powerpoint/2010/main" val="3548618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1145">
              <a:defRPr/>
            </a:pPr>
            <a:r>
              <a:rPr lang="en-US" dirty="0"/>
              <a:t>At Cisco, we see inclusion as a bridge—a way to connect diverse perspectives.  To spark new ideas, explore new possibilities, tap into the power of digital transformation, and inspire innovation.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3594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At Cisco, we’ve made a transformational shift in how we view diversity and inclusion.</a:t>
            </a:r>
          </a:p>
          <a:p>
            <a:pPr marL="190624" lvl="0" indent="-176679">
              <a:buFont typeface="Arial" panose="020B0604020202020204" pitchFamily="34" charset="0"/>
              <a:buChar char="•"/>
            </a:pPr>
            <a:r>
              <a:rPr lang="en-US" dirty="0"/>
              <a:t>For the past several years, the discipline of diversity and inclusion has been in a state of transition.</a:t>
            </a:r>
          </a:p>
          <a:p>
            <a:pPr marL="190624" lvl="0" indent="-176679">
              <a:buFont typeface="Arial" panose="020B0604020202020204" pitchFamily="34" charset="0"/>
              <a:buChar char="•"/>
            </a:pPr>
            <a:r>
              <a:rPr lang="en-US" dirty="0"/>
              <a:t>In the first transition, diversity was focused on government compliance – counting people.</a:t>
            </a:r>
          </a:p>
          <a:p>
            <a:pPr marL="190624" lvl="0" indent="-176679">
              <a:buFont typeface="Arial" panose="020B0604020202020204" pitchFamily="34" charset="0"/>
              <a:buChar char="•"/>
            </a:pPr>
            <a:r>
              <a:rPr lang="en-US" dirty="0"/>
              <a:t>The second transition was focused on how employees feel and creating an environment where they had a sense of belonging and could thrive.</a:t>
            </a:r>
          </a:p>
          <a:p>
            <a:pPr marL="190624" lvl="0" indent="-176679">
              <a:buFont typeface="Arial" panose="020B0604020202020204" pitchFamily="34" charset="0"/>
              <a:buChar char="•"/>
            </a:pPr>
            <a:r>
              <a:rPr lang="en-US" dirty="0"/>
              <a:t>The third transition, which we are in now, focuses on leveraging our collaboration technology to enable the full spectrum of diversity to participate in the business. Full spectrum participation is where we have the biggest opportunity to create exponential value for Cisco by enabling faster and better business outcomes.</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Diversity is foundational to our value proposition. The value of diversity is amplified and accelerated through inclusion and collaboration.</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a:t>
            </a:fld>
            <a:endParaRPr lang="en-US" dirty="0"/>
          </a:p>
        </p:txBody>
      </p:sp>
    </p:spTree>
    <p:extLst>
      <p:ext uri="{BB962C8B-B14F-4D97-AF65-F5344CB8AC3E}">
        <p14:creationId xmlns:p14="http://schemas.microsoft.com/office/powerpoint/2010/main" val="3839270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Inclusion is the power of people—connected</a:t>
            </a:r>
          </a:p>
          <a:p>
            <a:pPr fontAlgn="base"/>
            <a:r>
              <a:rPr lang="en-US" dirty="0"/>
              <a:t>Cisco sees inclusion and diversity as essential to fueling what we call the power of connection.</a:t>
            </a:r>
          </a:p>
          <a:p>
            <a:endParaRPr lang="en-US" dirty="0"/>
          </a:p>
          <a:p>
            <a:r>
              <a:rPr lang="en-US" dirty="0"/>
              <a:t>At Cisco, Inclusion and Collaboration (I&amp;C) are fundamental to who we are - and where we are going. We see inclusion as a bridge - a way to connect diverse perspectives, spark new ideas, explore new possibilities, and inspire innovation. True collaboration - true leadership - and true success are possible only when we value and embrace a full spectrum of diversity - gender, generation, race, ethnicity, orientation, ability, nationality, religion, veteran status, background, culture, experience, strengths, and perspectives.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a:t>
            </a:fld>
            <a:endParaRPr lang="en-US" dirty="0"/>
          </a:p>
        </p:txBody>
      </p:sp>
    </p:spTree>
    <p:extLst>
      <p:ext uri="{BB962C8B-B14F-4D97-AF65-F5344CB8AC3E}">
        <p14:creationId xmlns:p14="http://schemas.microsoft.com/office/powerpoint/2010/main" val="1358467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Diversity</a:t>
            </a:r>
            <a:r>
              <a:rPr lang="en-US" baseline="0" dirty="0"/>
              <a:t> and inclusion starts at the top.</a:t>
            </a:r>
          </a:p>
          <a:p>
            <a:pPr marL="176679" indent="-176679" defTabSz="471145">
              <a:buFont typeface="Arial" panose="020B0604020202020204" pitchFamily="34" charset="0"/>
              <a:buChar char="•"/>
            </a:pPr>
            <a:r>
              <a:rPr lang="en-US" dirty="0">
                <a:solidFill>
                  <a:srgbClr val="212529"/>
                </a:solidFill>
                <a:latin typeface="Segoe UI" panose="020B0502040204020203" pitchFamily="34" charset="0"/>
              </a:rPr>
              <a:t>Inclusion &amp; Collaboration is delivering on the purpose to power an inclusive future for all.</a:t>
            </a:r>
            <a:endParaRPr lang="en-US" baseline="0" dirty="0"/>
          </a:p>
          <a:p>
            <a:pPr marL="176679" indent="-176679">
              <a:buFont typeface="Arial" panose="020B0604020202020204" pitchFamily="34" charset="0"/>
              <a:buChar char="•"/>
            </a:pPr>
            <a:r>
              <a:rPr lang="en-US" baseline="0" dirty="0"/>
              <a:t>We are fortunate to be led by a CEO who is extremely committed to a diverse workforce and inclusive culture.</a:t>
            </a:r>
          </a:p>
          <a:p>
            <a:pPr marL="176679" indent="-176679">
              <a:buFont typeface="Arial" panose="020B0604020202020204" pitchFamily="34" charset="0"/>
              <a:buChar char="•"/>
            </a:pPr>
            <a:r>
              <a:rPr lang="en-US" baseline="0" dirty="0"/>
              <a:t>To quote Chuck:</a:t>
            </a:r>
          </a:p>
          <a:p>
            <a:pPr marL="647824" lvl="1" indent="-176679">
              <a:buFont typeface="Arial" panose="020B0604020202020204" pitchFamily="34" charset="0"/>
              <a:buChar char="•"/>
            </a:pPr>
            <a:r>
              <a:rPr lang="en-US" baseline="0" dirty="0"/>
              <a:t>“Diversity, inclusion and community engagement are foundational to our culture, our ability to attract, hire and retain the best and brightest people, and what makes Cisco one of the best places to work in the world.”</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a:t>
            </a:fld>
            <a:endParaRPr lang="en-US" dirty="0"/>
          </a:p>
        </p:txBody>
      </p:sp>
    </p:spTree>
    <p:extLst>
      <p:ext uri="{BB962C8B-B14F-4D97-AF65-F5344CB8AC3E}">
        <p14:creationId xmlns:p14="http://schemas.microsoft.com/office/powerpoint/2010/main" val="3324867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Diversity and inclusion have never been more important or relevant in business than they are today. </a:t>
            </a:r>
          </a:p>
          <a:p>
            <a:pPr marL="176679" indent="-176679">
              <a:buFont typeface="Arial" panose="020B0604020202020204" pitchFamily="34" charset="0"/>
              <a:buChar char="•"/>
            </a:pPr>
            <a:r>
              <a:rPr lang="en-US" dirty="0"/>
              <a:t>A diverse workforce and inclusive culture positively impacts decision-making, innovation and financial performance.</a:t>
            </a:r>
          </a:p>
          <a:p>
            <a:pPr marL="176679" indent="-176679">
              <a:buFont typeface="Arial" panose="020B0604020202020204" pitchFamily="34" charset="0"/>
              <a:buChar char="•"/>
            </a:pPr>
            <a:r>
              <a:rPr lang="en-US" dirty="0"/>
              <a:t>Here are a few of many stats that support the value of diversity and inclusion:</a:t>
            </a:r>
          </a:p>
          <a:p>
            <a:pPr marL="647824" lvl="1" indent="-176679">
              <a:buFont typeface="Arial" panose="020B0604020202020204" pitchFamily="34" charset="0"/>
              <a:buChar char="•"/>
            </a:pPr>
            <a:r>
              <a:rPr lang="en-US" dirty="0"/>
              <a:t>Inclusive teams make better business decisions up to 87% of the time.</a:t>
            </a:r>
          </a:p>
          <a:p>
            <a:pPr marL="647824" lvl="1" indent="-176679">
              <a:buFont typeface="Arial" panose="020B0604020202020204" pitchFamily="34" charset="0"/>
              <a:buChar char="•"/>
            </a:pPr>
            <a:r>
              <a:rPr lang="en-US" dirty="0"/>
              <a:t>Companies with an inclusive culture are 6X more likely to be innovative.</a:t>
            </a:r>
          </a:p>
          <a:p>
            <a:pPr marL="647824" lvl="1" indent="-176679">
              <a:buFont typeface="Arial" panose="020B0604020202020204" pitchFamily="34" charset="0"/>
              <a:buChar char="•"/>
            </a:pPr>
            <a:r>
              <a:rPr lang="en-US" dirty="0"/>
              <a:t>75% of businesses with diverse frontline decision-making teams will exceed their financial targets through 2022.</a:t>
            </a:r>
          </a:p>
          <a:p>
            <a:endParaRPr lang="en-US" dirty="0"/>
          </a:p>
          <a:p>
            <a:r>
              <a:rPr lang="en-US" dirty="0"/>
              <a:t>---------------------------------------------------------------------------------------</a:t>
            </a:r>
          </a:p>
          <a:p>
            <a:endParaRPr lang="en-US" dirty="0"/>
          </a:p>
          <a:p>
            <a:r>
              <a:rPr lang="en-US" dirty="0"/>
              <a:t>Sources:</a:t>
            </a:r>
          </a:p>
          <a:p>
            <a:pPr marL="176679" indent="-176679">
              <a:buFont typeface="Arial" panose="020B0604020202020204" pitchFamily="34" charset="0"/>
              <a:buChar char="•"/>
            </a:pPr>
            <a:r>
              <a:rPr lang="en-US" dirty="0">
                <a:hlinkClick r:id="rId3"/>
              </a:rPr>
              <a:t>https://www.cloverpop.com/hubfs/Whitepapers/Cloverpop_Hacking_Diversity_Inclusive_Decision_Making_White_Paper.pdf</a:t>
            </a:r>
            <a:endParaRPr lang="en-US" dirty="0"/>
          </a:p>
          <a:p>
            <a:pPr marL="176679" indent="-176679">
              <a:buFont typeface="Arial" panose="020B0604020202020204" pitchFamily="34" charset="0"/>
              <a:buChar char="•"/>
            </a:pPr>
            <a:r>
              <a:rPr lang="en-US" dirty="0"/>
              <a:t>https://www2.deloitte.com/insights/us/en/deloitte-review/issue-22/diversity-and-inclusion-at-work-eight-powerful-truths.html</a:t>
            </a:r>
          </a:p>
          <a:p>
            <a:pPr marL="176679" indent="-176679">
              <a:buFont typeface="Arial" panose="020B0604020202020204" pitchFamily="34" charset="0"/>
              <a:buChar char="•"/>
            </a:pPr>
            <a:r>
              <a:rPr lang="en-US" u="sng" dirty="0">
                <a:hlinkClick r:id="rId4"/>
              </a:rPr>
              <a:t>https://www.gartner.com/en/newsroom/press-releases/2019-02-11-gartner-predicts-by-2021--cios-will-be-as-responsible</a:t>
            </a: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7</a:t>
            </a:fld>
            <a:endParaRPr lang="en-US" dirty="0"/>
          </a:p>
        </p:txBody>
      </p:sp>
    </p:spTree>
    <p:extLst>
      <p:ext uri="{BB962C8B-B14F-4D97-AF65-F5344CB8AC3E}">
        <p14:creationId xmlns:p14="http://schemas.microsoft.com/office/powerpoint/2010/main" val="1696170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0" dirty="0">
                <a:solidFill>
                  <a:srgbClr val="282828"/>
                </a:solidFill>
                <a:latin typeface="CiscoSansTT ExtraLight"/>
                <a:cs typeface="CiscoSansTT ExtraLight"/>
                <a:sym typeface="CiscoSansTT ExtraLight"/>
              </a:rPr>
              <a:t>Build an inclusive employee experience and collaborative company culture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0234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defTabSz="471145">
              <a:buFont typeface="Arial" panose="020B0604020202020204" pitchFamily="34" charset="0"/>
              <a:buChar char="•"/>
            </a:pPr>
            <a:r>
              <a:rPr lang="en-US" dirty="0"/>
              <a:t>Our definition of diversity and inclusion is expansive, intersectional and continually evolving. </a:t>
            </a:r>
          </a:p>
          <a:p>
            <a:endParaRPr lang="en-US" dirty="0"/>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We are committed to: </a:t>
            </a:r>
          </a:p>
          <a:p>
            <a:pPr marL="647824" lvl="1" indent="-176679">
              <a:buFont typeface="Arial" panose="020B0604020202020204" pitchFamily="34" charset="0"/>
              <a:buChar char="•"/>
            </a:pPr>
            <a:r>
              <a:rPr lang="en-US" dirty="0">
                <a:cs typeface="ＭＳ Ｐゴシック" charset="0"/>
              </a:rPr>
              <a:t>Full spectrum diversity - inclusive of gender, ethnicity, race, orientation, age, ability, veteran status, religion, culture, background, experience, strengths and perspectives; and</a:t>
            </a:r>
            <a:endParaRPr lang="en-US" dirty="0"/>
          </a:p>
          <a:p>
            <a:pPr marL="647824" lvl="1" indent="-176679">
              <a:buFont typeface="Arial" panose="020B0604020202020204" pitchFamily="34" charset="0"/>
              <a:buChar char="•"/>
            </a:pPr>
            <a:r>
              <a:rPr lang="en-US" dirty="0"/>
              <a:t>An inclusive culture where our employees </a:t>
            </a:r>
            <a:r>
              <a:rPr lang="en-US" dirty="0">
                <a:cs typeface="ＭＳ Ｐゴシック" charset="0"/>
              </a:rPr>
              <a:t>feel welcomed, valued, respected, accepted and heard, and are enabled by our technology to fully participate in the business.</a:t>
            </a:r>
          </a:p>
          <a:p>
            <a:pPr marL="647824" lvl="1" indent="-176679">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pPr defTabSz="471145">
              <a:defRPr/>
            </a:pPr>
            <a:fld id="{F97A1FA6-25DE-9E4E-A34D-CF67DE7DBDC7}" type="slidenum">
              <a:rPr lang="en-US">
                <a:solidFill>
                  <a:prstClr val="black"/>
                </a:solidFill>
                <a:latin typeface="Calibri"/>
              </a:rPr>
              <a:pPr defTabSz="471145">
                <a:defRPr/>
              </a:pPr>
              <a:t>9</a:t>
            </a:fld>
            <a:endParaRPr lang="en-US" dirty="0">
              <a:solidFill>
                <a:prstClr val="black"/>
              </a:solidFill>
              <a:latin typeface="Calibri"/>
            </a:endParaRPr>
          </a:p>
        </p:txBody>
      </p:sp>
    </p:spTree>
    <p:extLst>
      <p:ext uri="{BB962C8B-B14F-4D97-AF65-F5344CB8AC3E}">
        <p14:creationId xmlns:p14="http://schemas.microsoft.com/office/powerpoint/2010/main" val="4015209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56736"/>
            <a:ext cx="8296421" cy="288131"/>
          </a:xfrm>
          <a:prstGeom prst="rect">
            <a:avLst/>
          </a:prstGeom>
        </p:spPr>
        <p:txBody>
          <a:bodyPr lIns="91420" tIns="45710" rIns="91420" bIns="45710" anchor="b" anchorCtr="0">
            <a:noAutofit/>
          </a:bodyPr>
          <a:lstStyle>
            <a:lvl1pPr marL="0" indent="0" algn="l">
              <a:buNone/>
              <a:defRPr sz="1800" b="0" i="0">
                <a:solidFill>
                  <a:schemeClr val="bg1">
                    <a:lumMod val="75000"/>
                  </a:schemeClr>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72669"/>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04365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lumMod val="75000"/>
                  </a:schemeClr>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lumMod val="75000"/>
                </a:schemeClr>
              </a:solidFill>
            </a:endParaRPr>
          </a:p>
        </p:txBody>
      </p:sp>
      <p:sp>
        <p:nvSpPr>
          <p:cNvPr id="8" name="Rectangle 4">
            <a:extLst>
              <a:ext uri="{FF2B5EF4-FFF2-40B4-BE49-F238E27FC236}">
                <a16:creationId xmlns:a16="http://schemas.microsoft.com/office/drawing/2014/main" id="{CEE29B26-AD05-43CD-8410-21A6C82EF7A2}"/>
              </a:ext>
            </a:extLst>
          </p:cNvPr>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tx2">
                    <a:alpha val="70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2122942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316443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3846058237"/>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1333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222744529"/>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2205712876"/>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656729778"/>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3727870622"/>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713851337"/>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601239528"/>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Tree>
    <p:extLst>
      <p:ext uri="{BB962C8B-B14F-4D97-AF65-F5344CB8AC3E}">
        <p14:creationId xmlns:p14="http://schemas.microsoft.com/office/powerpoint/2010/main" val="23053909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8303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B15D69-1A28-496E-9436-2705A0F45CC2}" type="datetimeFigureOut">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D22CFA-2C83-460B-B12C-46D0EF94EB52}" type="slidenum">
              <a:rPr lang="en-US" smtClean="0"/>
              <a:t>‹#›</a:t>
            </a:fld>
            <a:endParaRPr lang="en-US"/>
          </a:p>
        </p:txBody>
      </p:sp>
    </p:spTree>
    <p:extLst>
      <p:ext uri="{BB962C8B-B14F-4D97-AF65-F5344CB8AC3E}">
        <p14:creationId xmlns:p14="http://schemas.microsoft.com/office/powerpoint/2010/main" val="4002173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088030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56736"/>
            <a:ext cx="8296421" cy="288131"/>
          </a:xfrm>
          <a:prstGeom prst="rect">
            <a:avLst/>
          </a:prstGeom>
        </p:spPr>
        <p:txBody>
          <a:bodyPr lIns="91420" tIns="45710" rIns="91420" bIns="45710" anchor="b" anchorCtr="0">
            <a:noAutofit/>
          </a:bodyPr>
          <a:lstStyle>
            <a:lvl1pPr marL="0" indent="0" algn="l">
              <a:buNone/>
              <a:defRPr sz="18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72669"/>
            <a:ext cx="8296421" cy="288131"/>
          </a:xfrm>
          <a:prstGeom prst="rect">
            <a:avLst/>
          </a:prstGeom>
        </p:spPr>
        <p:txBody>
          <a:bodyPr lIns="91420" tIns="45710" rIns="91420" bIns="45710"/>
          <a:lstStyle>
            <a:lvl1pPr marL="0" indent="0" algn="l">
              <a:buFontTx/>
              <a:buNone/>
              <a:defRPr lang="en-US" sz="18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8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04365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26788215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5418159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1_Segue_Whit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6153191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25357337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5726075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2"/>
                </a:solidFill>
                <a:latin typeface="+mj-lt"/>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500063" y="3911435"/>
            <a:ext cx="8139112" cy="525016"/>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tx2"/>
                </a:solidFill>
              </a:defRPr>
            </a:lvl1pPr>
          </a:lstStyle>
          <a:p>
            <a:pPr lvl="0"/>
            <a:r>
              <a:rPr lang="en-US"/>
              <a:t>Edit Master text styles</a:t>
            </a:r>
          </a:p>
        </p:txBody>
      </p:sp>
    </p:spTree>
    <p:extLst>
      <p:ext uri="{BB962C8B-B14F-4D97-AF65-F5344CB8AC3E}">
        <p14:creationId xmlns:p14="http://schemas.microsoft.com/office/powerpoint/2010/main" val="23072326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2"/>
                </a:solidFill>
                <a:latin typeface="+mj-lt"/>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a:t>Edit Master text styles</a:t>
            </a:r>
          </a:p>
        </p:txBody>
      </p:sp>
    </p:spTree>
    <p:extLst>
      <p:ext uri="{BB962C8B-B14F-4D97-AF65-F5344CB8AC3E}">
        <p14:creationId xmlns:p14="http://schemas.microsoft.com/office/powerpoint/2010/main" val="22320004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2"/>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7473896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2020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7399177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964707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896724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9683371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1420664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197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42619098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99942823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5656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1_Half_Page_Blank">
    <p:spTree>
      <p:nvGrpSpPr>
        <p:cNvPr id="1" name=""/>
        <p:cNvGrpSpPr/>
        <p:nvPr/>
      </p:nvGrpSpPr>
      <p:grpSpPr>
        <a:xfrm>
          <a:off x="0" y="0"/>
          <a:ext cx="0" cy="0"/>
          <a:chOff x="0" y="0"/>
          <a:chExt cx="0" cy="0"/>
        </a:xfrm>
      </p:grpSpPr>
      <p:sp>
        <p:nvSpPr>
          <p:cNvPr id="5" name="Rectangle 4"/>
          <p:cNvSpPr/>
          <p:nvPr/>
        </p:nvSpPr>
        <p:spPr>
          <a:xfrm>
            <a:off x="-8092"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tx2"/>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tx2"/>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tx2"/>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tx2"/>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tx2"/>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200">
                <a:solidFill>
                  <a:schemeClr val="tx2"/>
                </a:solidFill>
              </a:defRPr>
            </a:lvl1pPr>
          </a:lstStyle>
          <a:p>
            <a:pPr lvl="0"/>
            <a:r>
              <a:rPr lang="en-US"/>
              <a:t>Click to edit Master title style</a:t>
            </a:r>
            <a:endParaRPr lang="en-GB" dirty="0"/>
          </a:p>
        </p:txBody>
      </p:sp>
      <p:sp>
        <p:nvSpPr>
          <p:cNvPr id="8" name="Rectangle 4"/>
          <p:cNvSpPr>
            <a:spLocks noChangeArrowheads="1"/>
          </p:cNvSpPr>
          <p:nvPr/>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005016830"/>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2_Half_Page_Text">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ChangeArrowheads="1"/>
          </p:cNvSpPr>
          <p:nvPr/>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804940922"/>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3_Half_Page_Text_2 column">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tx2"/>
                </a:solidFill>
                <a:latin typeface="+mn-lt"/>
                <a:ea typeface="ＭＳ Ｐゴシック" charset="0"/>
                <a:cs typeface="CiscoSans"/>
              </a:defRPr>
            </a:lvl1pPr>
            <a:lvl2pPr marL="228600" indent="-114300">
              <a:buClr>
                <a:schemeClr val="tx2"/>
              </a:buClr>
              <a:buSzPct val="60000"/>
              <a:defRPr sz="2000">
                <a:solidFill>
                  <a:schemeClr val="tx2"/>
                </a:solidFill>
              </a:defRPr>
            </a:lvl2pPr>
            <a:lvl3pPr marL="342900" indent="-114300">
              <a:buClr>
                <a:schemeClr val="tx2"/>
              </a:buClr>
              <a:buSzPct val="60000"/>
              <a:defRPr sz="1800">
                <a:solidFill>
                  <a:schemeClr val="tx2"/>
                </a:solidFill>
              </a:defRPr>
            </a:lvl3pPr>
            <a:lvl4pPr marL="457200" indent="-123825">
              <a:buClr>
                <a:schemeClr val="tx2"/>
              </a:buClr>
              <a:buSzPct val="60000"/>
              <a:defRPr sz="1600">
                <a:solidFill>
                  <a:schemeClr val="tx2"/>
                </a:solidFill>
              </a:defRPr>
            </a:lvl4pPr>
            <a:lvl5pPr marL="574675" indent="-117475">
              <a:buClr>
                <a:schemeClr val="tx2"/>
              </a:buClr>
              <a:buSzPct val="60000"/>
              <a:defRPr sz="160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4"/>
          <p:cNvSpPr>
            <a:spLocks noChangeArrowheads="1"/>
          </p:cNvSpPr>
          <p:nvPr/>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3126179832"/>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4_Half_Page_Picture_Caption">
    <p:spTree>
      <p:nvGrpSpPr>
        <p:cNvPr id="1" name=""/>
        <p:cNvGrpSpPr/>
        <p:nvPr/>
      </p:nvGrpSpPr>
      <p:grpSpPr>
        <a:xfrm>
          <a:off x="0" y="0"/>
          <a:ext cx="0" cy="0"/>
          <a:chOff x="0" y="0"/>
          <a:chExt cx="0" cy="0"/>
        </a:xfrm>
      </p:grpSpPr>
      <p:sp>
        <p:nvSpPr>
          <p:cNvPr id="4" name="Rectangle 3"/>
          <p:cNvSpPr/>
          <p:nvPr/>
        </p:nvSpPr>
        <p:spPr>
          <a:xfrm>
            <a:off x="1333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r>
              <a:rPr lang="en-US"/>
              <a:t>Click icon to add picture</a:t>
            </a:r>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a:t>Edit Master text styles</a:t>
            </a:r>
          </a:p>
        </p:txBody>
      </p:sp>
      <p:sp>
        <p:nvSpPr>
          <p:cNvPr id="10" name="Rectangle 4"/>
          <p:cNvSpPr>
            <a:spLocks noChangeArrowheads="1"/>
          </p:cNvSpPr>
          <p:nvPr/>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3231175474"/>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489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5_Half_Page_Picture">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5763"/>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876192342"/>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6_Half_Page_Headline Only">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8" name="Rectangle 4"/>
          <p:cNvSpPr>
            <a:spLocks noChangeArrowheads="1"/>
          </p:cNvSpPr>
          <p:nvPr/>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464882768"/>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7_Half_Page_Picture_Full">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948178810"/>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8_Half_Page_Chart">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r>
              <a:rPr lang="en-US"/>
              <a:t>Click icon to add chart</a:t>
            </a:r>
          </a:p>
        </p:txBody>
      </p:sp>
      <p:sp>
        <p:nvSpPr>
          <p:cNvPr id="8" name="Rectangle 4"/>
          <p:cNvSpPr>
            <a:spLocks noChangeArrowheads="1"/>
          </p:cNvSpPr>
          <p:nvPr/>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lvl="0" defTabSz="610744" fontAlgn="auto">
              <a:spcBef>
                <a:spcPts val="0"/>
              </a:spcBef>
              <a:spcAft>
                <a:spcPts val="0"/>
              </a:spcAft>
            </a:pPr>
            <a:r>
              <a:rPr lang="en-US" sz="6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509381499"/>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9_Half_Page_Table">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r>
              <a:rPr lang="en-US"/>
              <a:t>Click icon to add table</a:t>
            </a:r>
          </a:p>
        </p:txBody>
      </p:sp>
      <p:sp>
        <p:nvSpPr>
          <p:cNvPr id="8" name="Rectangle 4"/>
          <p:cNvSpPr>
            <a:spLocks noChangeArrowheads="1"/>
          </p:cNvSpPr>
          <p:nvPr/>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2774225411"/>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Tree>
    <p:extLst>
      <p:ext uri="{BB962C8B-B14F-4D97-AF65-F5344CB8AC3E}">
        <p14:creationId xmlns:p14="http://schemas.microsoft.com/office/powerpoint/2010/main" val="16431034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56736"/>
            <a:ext cx="8296421" cy="288131"/>
          </a:xfrm>
          <a:prstGeom prst="rect">
            <a:avLst/>
          </a:prstGeom>
        </p:spPr>
        <p:txBody>
          <a:bodyPr lIns="91420" tIns="45710" rIns="91420" bIns="45710" anchor="b" anchorCtr="0">
            <a:noAutofit/>
          </a:bodyPr>
          <a:lstStyle>
            <a:lvl1pPr marL="0" indent="0" algn="l">
              <a:buNone/>
              <a:defRPr sz="1800" b="0" i="0">
                <a:solidFill>
                  <a:schemeClr val="bg1">
                    <a:lumMod val="75000"/>
                  </a:schemeClr>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72669"/>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04365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lumMod val="75000"/>
                  </a:schemeClr>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lumMod val="75000"/>
                </a:schemeClr>
              </a:solidFill>
            </a:endParaRPr>
          </a:p>
        </p:txBody>
      </p:sp>
    </p:spTree>
    <p:extLst>
      <p:ext uri="{BB962C8B-B14F-4D97-AF65-F5344CB8AC3E}">
        <p14:creationId xmlns:p14="http://schemas.microsoft.com/office/powerpoint/2010/main" val="28564762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8540416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25744447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lumMod val="75000"/>
                  </a:schemeClr>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lumMod val="75000"/>
                  </a:schemeClr>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2732609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dirty="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2545634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9259393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4354184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25968829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6632061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30186251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23792566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73651233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26907249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9079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dirty="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129478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a:t>Click icon to add chart</a:t>
            </a:r>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369945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a:t>Click icon to add chart</a:t>
            </a:r>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9705598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94684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lumMod val="75000"/>
                  </a:schemeClr>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lumMod val="75000"/>
                  </a:schemeClr>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lumMod val="75000"/>
                  </a:schemeClr>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200">
                <a:solidFill>
                  <a:schemeClr val="bg1">
                    <a:lumMod val="75000"/>
                  </a:schemeClr>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2648677559"/>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810409025"/>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lumMod val="75000"/>
                  </a:schemeClr>
                </a:solidFill>
                <a:latin typeface="+mn-lt"/>
                <a:ea typeface="ＭＳ Ｐゴシック" charset="0"/>
                <a:cs typeface="CiscoSans"/>
              </a:defRPr>
            </a:lvl1pPr>
            <a:lvl2pPr marL="228600" indent="-114300">
              <a:buClr>
                <a:schemeClr val="tx2"/>
              </a:buClr>
              <a:buSzPct val="60000"/>
              <a:defRPr sz="2000">
                <a:solidFill>
                  <a:schemeClr val="bg1">
                    <a:lumMod val="75000"/>
                  </a:schemeClr>
                </a:solidFill>
              </a:defRPr>
            </a:lvl2pPr>
            <a:lvl3pPr marL="342900" indent="-114300">
              <a:buClr>
                <a:schemeClr val="tx2"/>
              </a:buClr>
              <a:buSzPct val="60000"/>
              <a:defRPr sz="1800">
                <a:solidFill>
                  <a:schemeClr val="bg1">
                    <a:lumMod val="75000"/>
                  </a:schemeClr>
                </a:solidFill>
              </a:defRPr>
            </a:lvl3pPr>
            <a:lvl4pPr marL="457200" indent="-123825">
              <a:buClr>
                <a:schemeClr val="tx2"/>
              </a:buClr>
              <a:buSzPct val="60000"/>
              <a:defRPr sz="1600">
                <a:solidFill>
                  <a:schemeClr val="bg1">
                    <a:lumMod val="75000"/>
                  </a:schemeClr>
                </a:solidFill>
              </a:defRPr>
            </a:lvl4pPr>
            <a:lvl5pPr marL="574675" indent="-117475">
              <a:buClr>
                <a:schemeClr val="tx2"/>
              </a:buClr>
              <a:buSzPct val="60000"/>
              <a:defRPr sz="16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3482929223"/>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324091525"/>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442828511"/>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677508499"/>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2411923263"/>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2823123152"/>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871826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2874918202"/>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Tree>
    <p:extLst>
      <p:ext uri="{BB962C8B-B14F-4D97-AF65-F5344CB8AC3E}">
        <p14:creationId xmlns:p14="http://schemas.microsoft.com/office/powerpoint/2010/main" val="2588881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lumMod val="75000"/>
                  </a:schemeClr>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lumMod val="75000"/>
                  </a:schemeClr>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lumMod val="75000"/>
                  </a:schemeClr>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200">
                <a:solidFill>
                  <a:schemeClr val="bg1">
                    <a:lumMod val="75000"/>
                  </a:schemeClr>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3100519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2" pos="288" userDrawn="1">
          <p15:clr>
            <a:srgbClr val="FBAE40"/>
          </p15:clr>
        </p15:guide>
        <p15:guide id="3" pos="259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42556835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lumMod val="75000"/>
                  </a:schemeClr>
                </a:solidFill>
                <a:latin typeface="+mn-lt"/>
                <a:ea typeface="ＭＳ Ｐゴシック" charset="0"/>
                <a:cs typeface="CiscoSans"/>
              </a:defRPr>
            </a:lvl1pPr>
            <a:lvl2pPr marL="228600" indent="-114300">
              <a:buClr>
                <a:schemeClr val="tx2"/>
              </a:buClr>
              <a:buSzPct val="60000"/>
              <a:defRPr sz="2000">
                <a:solidFill>
                  <a:schemeClr val="bg1">
                    <a:lumMod val="75000"/>
                  </a:schemeClr>
                </a:solidFill>
              </a:defRPr>
            </a:lvl2pPr>
            <a:lvl3pPr marL="342900" indent="-114300">
              <a:buClr>
                <a:schemeClr val="tx2"/>
              </a:buClr>
              <a:buSzPct val="60000"/>
              <a:defRPr sz="1800">
                <a:solidFill>
                  <a:schemeClr val="bg1">
                    <a:lumMod val="75000"/>
                  </a:schemeClr>
                </a:solidFill>
              </a:defRPr>
            </a:lvl3pPr>
            <a:lvl4pPr marL="457200" indent="-123825">
              <a:buClr>
                <a:schemeClr val="tx2"/>
              </a:buClr>
              <a:buSzPct val="60000"/>
              <a:defRPr sz="1600">
                <a:solidFill>
                  <a:schemeClr val="bg1">
                    <a:lumMod val="75000"/>
                  </a:schemeClr>
                </a:solidFill>
              </a:defRPr>
            </a:lvl4pPr>
            <a:lvl5pPr marL="574675" indent="-117475">
              <a:buClr>
                <a:schemeClr val="tx2"/>
              </a:buClr>
              <a:buSzPct val="60000"/>
              <a:defRPr sz="16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27705512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4" pos="267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712191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3339482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userDrawn="1">
          <p15:clr>
            <a:srgbClr val="FBAE40"/>
          </p15:clr>
        </p15:guide>
        <p15:guide id="2" pos="264" userDrawn="1">
          <p15:clr>
            <a:srgbClr val="FBAE40"/>
          </p15:clr>
        </p15:guide>
        <p15:guide id="3" orient="horz" pos="2193" userDrawn="1">
          <p15:clr>
            <a:srgbClr val="FBAE40"/>
          </p15:clr>
        </p15:guide>
        <p15:guide id="4" pos="2675" userDrawn="1">
          <p15:clr>
            <a:srgbClr val="FBAE40"/>
          </p15:clr>
        </p15:guide>
        <p15:guide id="7" pos="320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642764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2020Cisco and/or its affiliates. All rights reserved.   Cisco Confidential</a:t>
            </a:r>
          </a:p>
        </p:txBody>
      </p:sp>
    </p:spTree>
    <p:extLst>
      <p:ext uri="{BB962C8B-B14F-4D97-AF65-F5344CB8AC3E}">
        <p14:creationId xmlns:p14="http://schemas.microsoft.com/office/powerpoint/2010/main" val="1884465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538180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301836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3" orient="horz" pos="2196" userDrawn="1">
          <p15:clr>
            <a:srgbClr val="FBAE40"/>
          </p15:clr>
        </p15:guide>
        <p15:guide id="4" pos="2675">
          <p15:clr>
            <a:srgbClr val="FBAE40"/>
          </p15:clr>
        </p15:guide>
        <p15:guide id="7" pos="320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991378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Tree>
    <p:extLst>
      <p:ext uri="{BB962C8B-B14F-4D97-AF65-F5344CB8AC3E}">
        <p14:creationId xmlns:p14="http://schemas.microsoft.com/office/powerpoint/2010/main" val="9587595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B15D69-1A28-496E-9436-2705A0F45CC2}" type="datetimeFigureOut">
              <a:rPr lang="en-US" smtClean="0"/>
              <a:t>8/19/2020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D22CFA-2C83-460B-B12C-46D0EF94EB52}" type="slidenum">
              <a:rPr lang="en-US" smtClean="0"/>
              <a:t>‹#›</a:t>
            </a:fld>
            <a:endParaRPr lang="en-US" dirty="0"/>
          </a:p>
        </p:txBody>
      </p:sp>
    </p:spTree>
    <p:extLst>
      <p:ext uri="{BB962C8B-B14F-4D97-AF65-F5344CB8AC3E}">
        <p14:creationId xmlns:p14="http://schemas.microsoft.com/office/powerpoint/2010/main" val="3873823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333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56736"/>
            <a:ext cx="8296421" cy="288131"/>
          </a:xfrm>
          <a:prstGeom prst="rect">
            <a:avLst/>
          </a:prstGeom>
        </p:spPr>
        <p:txBody>
          <a:bodyPr lIns="91420" tIns="45710" rIns="91420" bIns="45710" anchor="b" anchorCtr="0">
            <a:noAutofit/>
          </a:bodyPr>
          <a:lstStyle>
            <a:lvl1pPr marL="0" indent="0" algn="l">
              <a:buNone/>
              <a:defRPr sz="1800" b="0" i="0">
                <a:solidFill>
                  <a:schemeClr val="bg1">
                    <a:lumMod val="75000"/>
                  </a:schemeClr>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72669"/>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04365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lumMod val="75000"/>
                  </a:schemeClr>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lumMod val="75000"/>
                </a:schemeClr>
              </a:solidFill>
            </a:endParaRPr>
          </a:p>
        </p:txBody>
      </p:sp>
    </p:spTree>
    <p:extLst>
      <p:ext uri="{BB962C8B-B14F-4D97-AF65-F5344CB8AC3E}">
        <p14:creationId xmlns:p14="http://schemas.microsoft.com/office/powerpoint/2010/main" val="28966220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91677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975722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28057393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lumMod val="75000"/>
                  </a:schemeClr>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lumMod val="75000"/>
                  </a:schemeClr>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58762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3588923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109509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869386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3244327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048292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996814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230086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lumMod val="75000"/>
                  </a:schemeClr>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lumMod val="75000"/>
                  </a:schemeClr>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099897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7639613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388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dirty="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887506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a:t>Click icon to add chart</a:t>
            </a:r>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979352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7690616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lumMod val="75000"/>
                  </a:schemeClr>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lumMod val="75000"/>
                  </a:schemeClr>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lumMod val="75000"/>
                  </a:schemeClr>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lumMod val="75000"/>
                  </a:schemeClr>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2288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615787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lumMod val="75000"/>
                  </a:schemeClr>
                </a:solidFill>
                <a:latin typeface="+mn-lt"/>
                <a:ea typeface="ＭＳ Ｐゴシック" charset="0"/>
                <a:cs typeface="CiscoSans"/>
              </a:defRPr>
            </a:lvl1pPr>
            <a:lvl2pPr marL="228600" indent="-114300">
              <a:buClr>
                <a:schemeClr val="tx2"/>
              </a:buClr>
              <a:buSzPct val="60000"/>
              <a:defRPr sz="2000">
                <a:solidFill>
                  <a:schemeClr val="bg1">
                    <a:lumMod val="75000"/>
                  </a:schemeClr>
                </a:solidFill>
              </a:defRPr>
            </a:lvl2pPr>
            <a:lvl3pPr marL="342900" indent="-114300">
              <a:buClr>
                <a:schemeClr val="tx2"/>
              </a:buClr>
              <a:buSzPct val="60000"/>
              <a:defRPr sz="1800">
                <a:solidFill>
                  <a:schemeClr val="bg1">
                    <a:lumMod val="75000"/>
                  </a:schemeClr>
                </a:solidFill>
              </a:defRPr>
            </a:lvl3pPr>
            <a:lvl4pPr marL="457200" indent="-123825">
              <a:buClr>
                <a:schemeClr val="tx2"/>
              </a:buClr>
              <a:buSzPct val="60000"/>
              <a:defRPr sz="1600">
                <a:solidFill>
                  <a:schemeClr val="bg1">
                    <a:lumMod val="75000"/>
                  </a:schemeClr>
                </a:solidFill>
              </a:defRPr>
            </a:lvl4pPr>
            <a:lvl5pPr marL="574675" indent="-117475">
              <a:buClr>
                <a:schemeClr val="tx2"/>
              </a:buClr>
              <a:buSzPct val="60000"/>
              <a:defRPr sz="16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3715593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4" pos="2675">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3885772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9197196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6194845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441500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3201490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824953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38149461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Tree>
    <p:extLst>
      <p:ext uri="{BB962C8B-B14F-4D97-AF65-F5344CB8AC3E}">
        <p14:creationId xmlns:p14="http://schemas.microsoft.com/office/powerpoint/2010/main" val="3947738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B15D69-1A28-496E-9436-2705A0F45CC2}" type="datetimeFigureOut">
              <a:rPr lang="en-US" smtClean="0"/>
              <a:t>8/19/2020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D22CFA-2C83-460B-B12C-46D0EF94EB52}" type="slidenum">
              <a:rPr lang="en-US" smtClean="0"/>
              <a:t>‹#›</a:t>
            </a:fld>
            <a:endParaRPr lang="en-US" dirty="0"/>
          </a:p>
        </p:txBody>
      </p:sp>
    </p:spTree>
    <p:extLst>
      <p:ext uri="{BB962C8B-B14F-4D97-AF65-F5344CB8AC3E}">
        <p14:creationId xmlns:p14="http://schemas.microsoft.com/office/powerpoint/2010/main" val="19428148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56736"/>
            <a:ext cx="8296421" cy="288131"/>
          </a:xfrm>
          <a:prstGeom prst="rect">
            <a:avLst/>
          </a:prstGeom>
        </p:spPr>
        <p:txBody>
          <a:bodyPr lIns="91420" tIns="45710" rIns="91420" bIns="45710" anchor="b" anchorCtr="0">
            <a:noAutofit/>
          </a:bodyPr>
          <a:lstStyle>
            <a:lvl1pPr marL="0" indent="0" algn="l">
              <a:buNone/>
              <a:defRPr sz="18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72669"/>
            <a:ext cx="8296421" cy="288131"/>
          </a:xfrm>
          <a:prstGeom prst="rect">
            <a:avLst/>
          </a:prstGeom>
        </p:spPr>
        <p:txBody>
          <a:bodyPr lIns="91420" tIns="45710" rIns="91420" bIns="45710"/>
          <a:lstStyle>
            <a:lvl1pPr marL="0" indent="0" algn="l">
              <a:buFontTx/>
              <a:buNone/>
              <a:defRPr lang="en-US" sz="18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8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04365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4567441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8947332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3310089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416920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6305647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8335631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2"/>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911435"/>
            <a:ext cx="8139112" cy="525016"/>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11270417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2"/>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15507082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2"/>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5068048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2020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0598197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5585759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970264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6601252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33907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4152033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1315570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7565951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67799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8092"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tx2"/>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tx2"/>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tx2"/>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tx2"/>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tx2"/>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200">
                <a:solidFill>
                  <a:schemeClr val="tx2"/>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79786265"/>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3716679943"/>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tx2"/>
                </a:solidFill>
                <a:latin typeface="+mn-lt"/>
                <a:ea typeface="ＭＳ Ｐゴシック" charset="0"/>
                <a:cs typeface="CiscoSans"/>
              </a:defRPr>
            </a:lvl1pPr>
            <a:lvl2pPr marL="228600" indent="-114300">
              <a:buClr>
                <a:schemeClr val="tx2"/>
              </a:buClr>
              <a:buSzPct val="60000"/>
              <a:defRPr sz="2000">
                <a:solidFill>
                  <a:schemeClr val="tx2"/>
                </a:solidFill>
              </a:defRPr>
            </a:lvl2pPr>
            <a:lvl3pPr marL="342900" indent="-114300">
              <a:buClr>
                <a:schemeClr val="tx2"/>
              </a:buClr>
              <a:buSzPct val="60000"/>
              <a:defRPr sz="1800">
                <a:solidFill>
                  <a:schemeClr val="tx2"/>
                </a:solidFill>
              </a:defRPr>
            </a:lvl3pPr>
            <a:lvl4pPr marL="457200" indent="-123825">
              <a:buClr>
                <a:schemeClr val="tx2"/>
              </a:buClr>
              <a:buSzPct val="60000"/>
              <a:defRPr sz="1600">
                <a:solidFill>
                  <a:schemeClr val="tx2"/>
                </a:solidFill>
              </a:defRPr>
            </a:lvl4pPr>
            <a:lvl5pPr marL="574675" indent="-117475">
              <a:buClr>
                <a:schemeClr val="tx2"/>
              </a:buClr>
              <a:buSzPct val="60000"/>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12901023"/>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1333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2581010302"/>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5763"/>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4238161742"/>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3234058164"/>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3441273604"/>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lvl="0" defTabSz="610744" fontAlgn="auto">
              <a:spcBef>
                <a:spcPts val="0"/>
              </a:spcBef>
              <a:spcAft>
                <a:spcPts val="0"/>
              </a:spcAft>
            </a:pPr>
            <a:r>
              <a:rPr lang="en-US" sz="6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2858893983"/>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2300523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2674276838"/>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Tree>
    <p:extLst>
      <p:ext uri="{BB962C8B-B14F-4D97-AF65-F5344CB8AC3E}">
        <p14:creationId xmlns:p14="http://schemas.microsoft.com/office/powerpoint/2010/main" val="32702312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56736"/>
            <a:ext cx="8296421" cy="288131"/>
          </a:xfrm>
          <a:prstGeom prst="rect">
            <a:avLst/>
          </a:prstGeom>
        </p:spPr>
        <p:txBody>
          <a:bodyPr lIns="91420" tIns="45710" rIns="91420" bIns="45710" anchor="b" anchorCtr="0">
            <a:noAutofit/>
          </a:bodyPr>
          <a:lstStyle>
            <a:lvl1pPr marL="0" indent="0" algn="l">
              <a:buNone/>
              <a:defRPr sz="18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72669"/>
            <a:ext cx="8296421" cy="288131"/>
          </a:xfrm>
          <a:prstGeom prst="rect">
            <a:avLst/>
          </a:prstGeom>
        </p:spPr>
        <p:txBody>
          <a:bodyPr lIns="91420" tIns="45710" rIns="91420" bIns="45710"/>
          <a:lstStyle>
            <a:lvl1pPr marL="0" indent="0" algn="l">
              <a:buFontTx/>
              <a:buNone/>
              <a:defRPr lang="en-US" sz="18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8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04365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Tree>
    <p:extLst>
      <p:ext uri="{BB962C8B-B14F-4D97-AF65-F5344CB8AC3E}">
        <p14:creationId xmlns:p14="http://schemas.microsoft.com/office/powerpoint/2010/main" val="34789156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6994127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3001575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6511476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22870771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2"/>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911435"/>
            <a:ext cx="8139112" cy="525016"/>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20418363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2"/>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10545886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2"/>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926440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2020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714079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32128273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5481083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9055380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4868163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4809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dirty="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0938824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a:t>Click icon to add chart</a:t>
            </a:r>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5735794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7259424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8092"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870488355"/>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3277928663"/>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theme" Target="../theme/theme2.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theme" Target="../theme/theme4.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slideLayout" Target="../slideLayouts/slideLayout161.xml"/><Relationship Id="rId3" Type="http://schemas.openxmlformats.org/officeDocument/2006/relationships/slideLayout" Target="../slideLayouts/slideLayout138.xml"/><Relationship Id="rId21" Type="http://schemas.openxmlformats.org/officeDocument/2006/relationships/slideLayout" Target="../slideLayouts/slideLayout156.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24" Type="http://schemas.openxmlformats.org/officeDocument/2006/relationships/slideLayout" Target="../slideLayouts/slideLayout159.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 Id="rId27"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Tree>
  </p:cSld>
  <p:clrMap bg1="lt1" tx1="dk1" bg2="lt2" tx2="dk2" accent1="accent1" accent2="accent2" accent3="accent3" accent4="accent4" accent5="accent5" accent6="accent6" hlink="hlink" folHlink="folHlink"/>
  <p:sldLayoutIdLst>
    <p:sldLayoutId id="2147483874" r:id="rId1"/>
    <p:sldLayoutId id="2147483876" r:id="rId2"/>
    <p:sldLayoutId id="2147484013" r:id="rId3"/>
    <p:sldLayoutId id="2147483982" r:id="rId4"/>
    <p:sldLayoutId id="2147484014" r:id="rId5"/>
    <p:sldLayoutId id="2147483978" r:id="rId6"/>
    <p:sldLayoutId id="2147483979" r:id="rId7"/>
    <p:sldLayoutId id="2147483980" r:id="rId8"/>
    <p:sldLayoutId id="2147483981" r:id="rId9"/>
    <p:sldLayoutId id="2147483879" r:id="rId10"/>
    <p:sldLayoutId id="2147483976" r:id="rId11"/>
    <p:sldLayoutId id="2147483885" r:id="rId12"/>
    <p:sldLayoutId id="2147484011" r:id="rId13"/>
    <p:sldLayoutId id="2147483985" r:id="rId14"/>
    <p:sldLayoutId id="2147483986" r:id="rId15"/>
    <p:sldLayoutId id="2147484012" r:id="rId16"/>
    <p:sldLayoutId id="2147483969" r:id="rId17"/>
    <p:sldLayoutId id="2147483968" r:id="rId18"/>
    <p:sldLayoutId id="2147483973" r:id="rId19"/>
    <p:sldLayoutId id="2147483967" r:id="rId20"/>
    <p:sldLayoutId id="2147483970" r:id="rId21"/>
    <p:sldLayoutId id="2147483987" r:id="rId22"/>
    <p:sldLayoutId id="2147483983" r:id="rId23"/>
    <p:sldLayoutId id="2147483971" r:id="rId24"/>
    <p:sldLayoutId id="2147483972" r:id="rId25"/>
    <p:sldLayoutId id="2147483897" r:id="rId26"/>
    <p:sldLayoutId id="2147484015" r:id="rId27"/>
    <p:sldLayoutId id="2147484088" r:id="rId28"/>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userDrawn="1">
          <p15:clr>
            <a:srgbClr val="F26B43"/>
          </p15:clr>
        </p15:guide>
        <p15:guide id="2" pos="336" userDrawn="1">
          <p15:clr>
            <a:srgbClr val="F26B43"/>
          </p15:clr>
        </p15:guide>
        <p15:guide id="3" pos="5448" userDrawn="1">
          <p15:clr>
            <a:srgbClr val="F26B43"/>
          </p15:clr>
        </p15:guide>
        <p15:guide id="4" orient="horz" pos="757" userDrawn="1">
          <p15:clr>
            <a:srgbClr val="F26B43"/>
          </p15:clr>
        </p15:guide>
        <p15:guide id="5" orient="horz" pos="335" userDrawn="1">
          <p15:clr>
            <a:srgbClr val="F26B43"/>
          </p15:clr>
        </p15:guide>
        <p15:guide id="6" pos="2876" userDrawn="1">
          <p15:clr>
            <a:srgbClr val="F26B43"/>
          </p15:clr>
        </p15:guide>
        <p15:guide id="7" orient="horz" pos="104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4" name="Rectangle 4">
            <a:extLst>
              <a:ext uri="{FF2B5EF4-FFF2-40B4-BE49-F238E27FC236}">
                <a16:creationId xmlns:a16="http://schemas.microsoft.com/office/drawing/2014/main" id="{9FCE5ADA-AFF4-489F-AB70-9563CA08FC7C}"/>
              </a:ext>
            </a:extLst>
          </p:cNvPr>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745372770"/>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 id="2147484033" r:id="rId17"/>
    <p:sldLayoutId id="2147484034" r:id="rId18"/>
    <p:sldLayoutId id="2147484035" r:id="rId19"/>
    <p:sldLayoutId id="2147484036" r:id="rId20"/>
    <p:sldLayoutId id="2147484037" r:id="rId21"/>
    <p:sldLayoutId id="2147484038" r:id="rId22"/>
    <p:sldLayoutId id="2147484039" r:id="rId23"/>
    <p:sldLayoutId id="2147484040" r:id="rId24"/>
    <p:sldLayoutId id="2147484041" r:id="rId25"/>
    <p:sldLayoutId id="2147484042" r:id="rId26"/>
    <p:sldLayoutId id="2147484043" r:id="rId2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 2020  Cisco and/or its affiliates. All rights reserved.   Cisco Confidential</a:t>
            </a:r>
          </a:p>
        </p:txBody>
      </p:sp>
      <p:sp>
        <p:nvSpPr>
          <p:cNvPr id="4" name="Rectangle 7"/>
          <p:cNvSpPr>
            <a:spLocks noChangeArrowheads="1"/>
          </p:cNvSpPr>
          <p:nvPr userDrawn="1"/>
        </p:nvSpPr>
        <p:spPr bwMode="ltGray">
          <a:xfrm>
            <a:off x="8515707" y="4742907"/>
            <a:ext cx="223441" cy="154518"/>
          </a:xfrm>
          <a:prstGeom prst="rect">
            <a:avLst/>
          </a:prstGeom>
          <a:noFill/>
          <a:ln w="9525" algn="ctr">
            <a:noFill/>
            <a:miter lim="800000"/>
            <a:headEnd/>
            <a:tailEnd/>
          </a:ln>
          <a:effectLst/>
        </p:spPr>
        <p:txBody>
          <a:bodyPr wrap="none" lIns="61586" tIns="30792" rIns="61586" bIns="30792" anchor="b">
            <a:spAutoFit/>
          </a:bodyPr>
          <a:lstStyle/>
          <a:p>
            <a:pPr algn="l" defTabSz="610744" rtl="0" fontAlgn="auto">
              <a:spcBef>
                <a:spcPts val="0"/>
              </a:spcBef>
              <a:spcAft>
                <a:spcPts val="0"/>
              </a:spcAft>
              <a:defRPr/>
            </a:pPr>
            <a:fld id="{6A1E46DC-7EF6-4EA2-B285-14272867D133}" type="slidenum">
              <a:rPr lang="en-US" sz="600" kern="1200" spc="20" baseline="0">
                <a:solidFill>
                  <a:schemeClr val="bg2">
                    <a:lumMod val="65000"/>
                  </a:schemeClr>
                </a:solidFill>
                <a:latin typeface="+mn-lt"/>
                <a:ea typeface="+mn-ea"/>
                <a:cs typeface="CiscoSans Thin"/>
              </a:rPr>
              <a:pPr algn="l" defTabSz="610744" rtl="0" fontAlgn="auto">
                <a:spcBef>
                  <a:spcPts val="0"/>
                </a:spcBef>
                <a:spcAft>
                  <a:spcPts val="0"/>
                </a:spcAft>
                <a:defRPr/>
              </a:pPr>
              <a:t>‹#›</a:t>
            </a:fld>
            <a:endParaRPr lang="en-US" sz="600" kern="1200" spc="20" baseline="0" dirty="0">
              <a:solidFill>
                <a:schemeClr val="bg2">
                  <a:lumMod val="65000"/>
                </a:schemeClr>
              </a:solidFill>
              <a:latin typeface="+mn-lt"/>
              <a:ea typeface="+mn-ea"/>
              <a:cs typeface="CiscoSans Thin"/>
            </a:endParaRPr>
          </a:p>
        </p:txBody>
      </p:sp>
    </p:spTree>
    <p:extLst>
      <p:ext uri="{BB962C8B-B14F-4D97-AF65-F5344CB8AC3E}">
        <p14:creationId xmlns:p14="http://schemas.microsoft.com/office/powerpoint/2010/main" val="1222969090"/>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57" r:id="rId13"/>
    <p:sldLayoutId id="2147484058" r:id="rId14"/>
    <p:sldLayoutId id="2147484059" r:id="rId15"/>
    <p:sldLayoutId id="2147484060" r:id="rId16"/>
    <p:sldLayoutId id="2147484061" r:id="rId17"/>
    <p:sldLayoutId id="2147484062" r:id="rId18"/>
    <p:sldLayoutId id="2147484063" r:id="rId19"/>
    <p:sldLayoutId id="2147484064" r:id="rId20"/>
    <p:sldLayoutId id="2147484065" r:id="rId21"/>
    <p:sldLayoutId id="2147484066" r:id="rId22"/>
    <p:sldLayoutId id="2147484067" r:id="rId23"/>
    <p:sldLayoutId id="2147484068" r:id="rId24"/>
    <p:sldLayoutId id="2147484069" r:id="rId25"/>
    <p:sldLayoutId id="2147484070" r:id="rId26"/>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2781841806"/>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01" r:id="rId12"/>
    <p:sldLayoutId id="2147484102" r:id="rId13"/>
    <p:sldLayoutId id="2147484103" r:id="rId14"/>
    <p:sldLayoutId id="2147484104" r:id="rId15"/>
    <p:sldLayoutId id="2147484105" r:id="rId16"/>
    <p:sldLayoutId id="2147484106" r:id="rId17"/>
    <p:sldLayoutId id="2147484107" r:id="rId18"/>
    <p:sldLayoutId id="2147484108" r:id="rId19"/>
    <p:sldLayoutId id="2147484109" r:id="rId20"/>
    <p:sldLayoutId id="2147484110" r:id="rId21"/>
    <p:sldLayoutId id="2147484111" r:id="rId22"/>
    <p:sldLayoutId id="2147484112" r:id="rId23"/>
    <p:sldLayoutId id="2147484113" r:id="rId24"/>
    <p:sldLayoutId id="2147484114" r:id="rId25"/>
    <p:sldLayoutId id="2147484115" r:id="rId26"/>
    <p:sldLayoutId id="2147484116" r:id="rId27"/>
    <p:sldLayoutId id="2147484117" r:id="rId28"/>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 2020  Cisco and/or its affiliates. All rights reserved.   Cisco Confidential</a:t>
            </a:r>
          </a:p>
        </p:txBody>
      </p:sp>
      <p:sp>
        <p:nvSpPr>
          <p:cNvPr id="4" name="Rectangle 7"/>
          <p:cNvSpPr>
            <a:spLocks noChangeArrowheads="1"/>
          </p:cNvSpPr>
          <p:nvPr/>
        </p:nvSpPr>
        <p:spPr bwMode="ltGray">
          <a:xfrm>
            <a:off x="8515707" y="4742907"/>
            <a:ext cx="223441" cy="154518"/>
          </a:xfrm>
          <a:prstGeom prst="rect">
            <a:avLst/>
          </a:prstGeom>
          <a:noFill/>
          <a:ln w="9525" algn="ctr">
            <a:noFill/>
            <a:miter lim="800000"/>
            <a:headEnd/>
            <a:tailEnd/>
          </a:ln>
          <a:effectLst/>
        </p:spPr>
        <p:txBody>
          <a:bodyPr wrap="none" lIns="61586" tIns="30792" rIns="61586" bIns="30792" anchor="b">
            <a:spAutoFit/>
          </a:bodyPr>
          <a:lstStyle/>
          <a:p>
            <a:pPr algn="l" defTabSz="610744" rtl="0" fontAlgn="auto">
              <a:spcBef>
                <a:spcPts val="0"/>
              </a:spcBef>
              <a:spcAft>
                <a:spcPts val="0"/>
              </a:spcAft>
              <a:defRPr/>
            </a:pPr>
            <a:fld id="{6A1E46DC-7EF6-4EA2-B285-14272867D133}" type="slidenum">
              <a:rPr lang="en-US" sz="600" kern="1200" spc="20" baseline="0">
                <a:solidFill>
                  <a:schemeClr val="bg2">
                    <a:lumMod val="65000"/>
                  </a:schemeClr>
                </a:solidFill>
                <a:latin typeface="+mn-lt"/>
                <a:ea typeface="+mn-ea"/>
                <a:cs typeface="CiscoSans Thin"/>
              </a:rPr>
              <a:pPr algn="l" defTabSz="610744" rtl="0" fontAlgn="auto">
                <a:spcBef>
                  <a:spcPts val="0"/>
                </a:spcBef>
                <a:spcAft>
                  <a:spcPts val="0"/>
                </a:spcAft>
                <a:defRPr/>
              </a:pPr>
              <a:t>‹#›</a:t>
            </a:fld>
            <a:endParaRPr lang="en-US" sz="600" kern="1200" spc="20" baseline="0" dirty="0">
              <a:solidFill>
                <a:schemeClr val="bg2">
                  <a:lumMod val="65000"/>
                </a:schemeClr>
              </a:solidFill>
              <a:latin typeface="+mn-lt"/>
              <a:ea typeface="+mn-ea"/>
              <a:cs typeface="CiscoSans Thin"/>
            </a:endParaRPr>
          </a:p>
        </p:txBody>
      </p:sp>
    </p:spTree>
    <p:extLst>
      <p:ext uri="{BB962C8B-B14F-4D97-AF65-F5344CB8AC3E}">
        <p14:creationId xmlns:p14="http://schemas.microsoft.com/office/powerpoint/2010/main" val="2843016009"/>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 id="2147484130" r:id="rId12"/>
    <p:sldLayoutId id="2147484131" r:id="rId13"/>
    <p:sldLayoutId id="2147484132" r:id="rId14"/>
    <p:sldLayoutId id="2147484133" r:id="rId15"/>
    <p:sldLayoutId id="2147484134" r:id="rId16"/>
    <p:sldLayoutId id="2147484135" r:id="rId17"/>
    <p:sldLayoutId id="2147484136" r:id="rId18"/>
    <p:sldLayoutId id="2147484137" r:id="rId19"/>
    <p:sldLayoutId id="2147484138" r:id="rId20"/>
    <p:sldLayoutId id="2147484139" r:id="rId21"/>
    <p:sldLayoutId id="2147484140" r:id="rId22"/>
    <p:sldLayoutId id="2147484141" r:id="rId23"/>
    <p:sldLayoutId id="2147484142" r:id="rId24"/>
    <p:sldLayoutId id="2147484143" r:id="rId25"/>
    <p:sldLayoutId id="2147484144" r:id="rId26"/>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3623382677"/>
      </p:ext>
    </p:extLst>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 id="2147484157" r:id="rId12"/>
    <p:sldLayoutId id="2147484158" r:id="rId13"/>
    <p:sldLayoutId id="2147484159" r:id="rId14"/>
    <p:sldLayoutId id="2147484160" r:id="rId15"/>
    <p:sldLayoutId id="2147484161" r:id="rId16"/>
    <p:sldLayoutId id="2147484162" r:id="rId17"/>
    <p:sldLayoutId id="2147484163" r:id="rId18"/>
    <p:sldLayoutId id="2147484164" r:id="rId19"/>
    <p:sldLayoutId id="2147484165" r:id="rId20"/>
    <p:sldLayoutId id="2147484166" r:id="rId21"/>
    <p:sldLayoutId id="2147484167" r:id="rId22"/>
    <p:sldLayoutId id="2147484168" r:id="rId23"/>
    <p:sldLayoutId id="2147484169" r:id="rId24"/>
    <p:sldLayoutId id="2147484170" r:id="rId25"/>
    <p:sldLayoutId id="2147484171" r:id="rId26"/>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5.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15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7.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4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5.xml"/></Relationships>
</file>

<file path=ppt/slides/_rels/slide22.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wmf"/><Relationship Id="rId9" Type="http://schemas.openxmlformats.org/officeDocument/2006/relationships/image" Target="../media/image20.emf"/></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png"/><Relationship Id="rId7" Type="http://schemas.openxmlformats.org/officeDocument/2006/relationships/hyperlink" Target="https://www.youtube.com/watch?v=XjgozDwAjqg"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hyperlink" Target="http://www.sylviaannhewlett.com/" TargetMode="External"/><Relationship Id="rId5" Type="http://schemas.openxmlformats.org/officeDocument/2006/relationships/hyperlink" Target="https://eji.org/" TargetMode="External"/><Relationship Id="rId4" Type="http://schemas.openxmlformats.org/officeDocument/2006/relationships/hyperlink" Target="http://www.cisco.com/c/en/us/about/inclusion-diversity.html" TargetMode="External"/><Relationship Id="rId9" Type="http://schemas.openxmlformats.org/officeDocument/2006/relationships/hyperlink" Target="https://guidetoallyship.com/#what-is-an-ally"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5.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469537" y="-220980"/>
            <a:ext cx="6245497" cy="4662934"/>
          </a:xfrm>
          <a:prstGeom prst="roundRect">
            <a:avLst>
              <a:gd name="adj" fmla="val 57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868317" y="2860533"/>
            <a:ext cx="3339280" cy="1092607"/>
          </a:xfrm>
          <a:prstGeom prst="rect">
            <a:avLst/>
          </a:prstGeom>
          <a:noFill/>
        </p:spPr>
        <p:txBody>
          <a:bodyPr wrap="square" rtlCol="0">
            <a:spAutoFit/>
          </a:bodyPr>
          <a:lstStyle/>
          <a:p>
            <a:pPr lvl="0">
              <a:spcBef>
                <a:spcPts val="300"/>
              </a:spcBef>
              <a:spcAft>
                <a:spcPts val="0"/>
              </a:spcAft>
            </a:pPr>
            <a:r>
              <a:rPr lang="en-US" sz="2000" dirty="0">
                <a:solidFill>
                  <a:schemeClr val="bg2"/>
                </a:solidFill>
                <a:latin typeface="+mj-lt"/>
              </a:rPr>
              <a:t>Sabrina Stoffregen</a:t>
            </a:r>
          </a:p>
          <a:p>
            <a:pPr lvl="0">
              <a:spcBef>
                <a:spcPts val="300"/>
              </a:spcBef>
              <a:spcAft>
                <a:spcPts val="0"/>
              </a:spcAft>
            </a:pPr>
            <a:r>
              <a:rPr lang="en-US" sz="2000" dirty="0">
                <a:solidFill>
                  <a:schemeClr val="bg2"/>
                </a:solidFill>
                <a:latin typeface="+mj-lt"/>
              </a:rPr>
              <a:t>Diversity &amp; Inclusion</a:t>
            </a:r>
          </a:p>
          <a:p>
            <a:pPr lvl="0">
              <a:spcBef>
                <a:spcPts val="300"/>
              </a:spcBef>
              <a:spcAft>
                <a:spcPts val="0"/>
              </a:spcAft>
            </a:pPr>
            <a:r>
              <a:rPr lang="en-US" sz="2000" dirty="0">
                <a:solidFill>
                  <a:schemeClr val="bg2"/>
                </a:solidFill>
                <a:latin typeface="+mj-lt"/>
              </a:rPr>
              <a:t>Cisco</a:t>
            </a:r>
          </a:p>
        </p:txBody>
      </p:sp>
      <p:pic>
        <p:nvPicPr>
          <p:cNvPr id="1026" name="Picture 2"/>
          <p:cNvPicPr>
            <a:picLocks noChangeAspect="1" noChangeArrowheads="1"/>
          </p:cNvPicPr>
          <p:nvPr/>
        </p:nvPicPr>
        <p:blipFill>
          <a:blip r:embed="rId3"/>
          <a:srcRect/>
          <a:stretch/>
        </p:blipFill>
        <p:spPr bwMode="auto">
          <a:xfrm>
            <a:off x="4869719" y="895296"/>
            <a:ext cx="3897739" cy="3152018"/>
          </a:xfrm>
          <a:prstGeom prst="roundRect">
            <a:avLst>
              <a:gd name="adj" fmla="val 7230"/>
            </a:avLst>
          </a:prstGeom>
          <a:noFill/>
          <a:ln w="25400">
            <a:solidFill>
              <a:schemeClr val="bg2"/>
            </a:solidFill>
          </a:ln>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437764" y="425826"/>
            <a:ext cx="190321" cy="1096088"/>
          </a:xfrm>
          <a:prstGeom prst="roundRect">
            <a:avLst>
              <a:gd name="adj" fmla="val 50000"/>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endParaRPr lang="en-US" sz="1700" dirty="0">
              <a:solidFill>
                <a:schemeClr val="bg1"/>
              </a:solidFill>
            </a:endParaRPr>
          </a:p>
        </p:txBody>
      </p:sp>
      <p:sp>
        <p:nvSpPr>
          <p:cNvPr id="11" name="Rounded Rectangle 10"/>
          <p:cNvSpPr/>
          <p:nvPr/>
        </p:nvSpPr>
        <p:spPr>
          <a:xfrm>
            <a:off x="518901" y="578226"/>
            <a:ext cx="190321" cy="1096088"/>
          </a:xfrm>
          <a:prstGeom prst="roundRect">
            <a:avLst>
              <a:gd name="adj" fmla="val 50000"/>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endParaRPr lang="en-US" sz="1700" dirty="0">
              <a:solidFill>
                <a:schemeClr val="bg1"/>
              </a:solidFill>
            </a:endParaRPr>
          </a:p>
        </p:txBody>
      </p:sp>
      <p:sp>
        <p:nvSpPr>
          <p:cNvPr id="4" name="TextBox 3"/>
          <p:cNvSpPr txBox="1"/>
          <p:nvPr/>
        </p:nvSpPr>
        <p:spPr>
          <a:xfrm>
            <a:off x="790359" y="701546"/>
            <a:ext cx="3832781" cy="830997"/>
          </a:xfrm>
          <a:prstGeom prst="rect">
            <a:avLst/>
          </a:prstGeom>
          <a:noFill/>
        </p:spPr>
        <p:txBody>
          <a:bodyPr wrap="square" rtlCol="0">
            <a:spAutoFit/>
          </a:bodyPr>
          <a:lstStyle/>
          <a:p>
            <a:r>
              <a:rPr lang="en-US" sz="2400" dirty="0">
                <a:solidFill>
                  <a:schemeClr val="bg2"/>
                </a:solidFill>
                <a:latin typeface="+mj-lt"/>
              </a:rPr>
              <a:t>Changing the Equation for Diversity &amp; Inclusion</a:t>
            </a:r>
          </a:p>
        </p:txBody>
      </p:sp>
      <p:sp>
        <p:nvSpPr>
          <p:cNvPr id="2" name="Rectangle 1">
            <a:extLst>
              <a:ext uri="{FF2B5EF4-FFF2-40B4-BE49-F238E27FC236}">
                <a16:creationId xmlns:a16="http://schemas.microsoft.com/office/drawing/2014/main" id="{8F20B202-8308-4EE1-A76C-C88A630DD5BE}"/>
              </a:ext>
            </a:extLst>
          </p:cNvPr>
          <p:cNvSpPr/>
          <p:nvPr/>
        </p:nvSpPr>
        <p:spPr>
          <a:xfrm>
            <a:off x="4450813" y="238708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3" name="Rectangle 2">
            <a:extLst>
              <a:ext uri="{FF2B5EF4-FFF2-40B4-BE49-F238E27FC236}">
                <a16:creationId xmlns:a16="http://schemas.microsoft.com/office/drawing/2014/main" id="{E4B9B941-A0AF-44B2-931E-2C3AE09F2FD3}"/>
              </a:ext>
            </a:extLst>
          </p:cNvPr>
          <p:cNvSpPr/>
          <p:nvPr/>
        </p:nvSpPr>
        <p:spPr>
          <a:xfrm>
            <a:off x="4450813" y="238708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5" name="Rectangle 4">
            <a:extLst>
              <a:ext uri="{FF2B5EF4-FFF2-40B4-BE49-F238E27FC236}">
                <a16:creationId xmlns:a16="http://schemas.microsoft.com/office/drawing/2014/main" id="{AB7DDD8A-809F-4FA0-A06B-40228666B799}"/>
              </a:ext>
            </a:extLst>
          </p:cNvPr>
          <p:cNvSpPr/>
          <p:nvPr/>
        </p:nvSpPr>
        <p:spPr>
          <a:xfrm>
            <a:off x="4450813" y="238708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Tree>
    <p:extLst>
      <p:ext uri="{BB962C8B-B14F-4D97-AF65-F5344CB8AC3E}">
        <p14:creationId xmlns:p14="http://schemas.microsoft.com/office/powerpoint/2010/main" val="3620229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3" grpId="0" animBg="1"/>
      <p:bldP spid="11"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7D2F889-A07C-E842-8848-77A324CA08D7}"/>
              </a:ext>
            </a:extLst>
          </p:cNvPr>
          <p:cNvSpPr/>
          <p:nvPr/>
        </p:nvSpPr>
        <p:spPr>
          <a:xfrm>
            <a:off x="-362857" y="2"/>
            <a:ext cx="6637533" cy="4309240"/>
          </a:xfrm>
          <a:prstGeom prst="roundRect">
            <a:avLst>
              <a:gd name="adj" fmla="val 576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70D0ABC2-2218-2A49-BDCA-FCA805F35D7D}"/>
              </a:ext>
            </a:extLst>
          </p:cNvPr>
          <p:cNvSpPr/>
          <p:nvPr/>
        </p:nvSpPr>
        <p:spPr>
          <a:xfrm>
            <a:off x="437764" y="425826"/>
            <a:ext cx="190321" cy="1096088"/>
          </a:xfrm>
          <a:prstGeom prst="roundRect">
            <a:avLst>
              <a:gd name="adj" fmla="val 50000"/>
            </a:avLst>
          </a:pr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endParaRPr lang="en-US" sz="1700" dirty="0">
              <a:solidFill>
                <a:schemeClr val="bg1"/>
              </a:solidFill>
            </a:endParaRPr>
          </a:p>
        </p:txBody>
      </p:sp>
      <p:sp>
        <p:nvSpPr>
          <p:cNvPr id="6" name="Rounded Rectangle 5">
            <a:extLst>
              <a:ext uri="{FF2B5EF4-FFF2-40B4-BE49-F238E27FC236}">
                <a16:creationId xmlns:a16="http://schemas.microsoft.com/office/drawing/2014/main" id="{A2C5BC5E-0DC6-C743-90F7-B672B039FF6B}"/>
              </a:ext>
            </a:extLst>
          </p:cNvPr>
          <p:cNvSpPr/>
          <p:nvPr/>
        </p:nvSpPr>
        <p:spPr>
          <a:xfrm>
            <a:off x="518901" y="578226"/>
            <a:ext cx="190321" cy="1096088"/>
          </a:xfrm>
          <a:prstGeom prst="roundRect">
            <a:avLst>
              <a:gd name="adj" fmla="val 50000"/>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endParaRPr lang="en-US" sz="1700" dirty="0">
              <a:solidFill>
                <a:schemeClr val="bg1"/>
              </a:solidFill>
            </a:endParaRPr>
          </a:p>
        </p:txBody>
      </p:sp>
      <p:sp>
        <p:nvSpPr>
          <p:cNvPr id="7" name="TextBox 6">
            <a:extLst>
              <a:ext uri="{FF2B5EF4-FFF2-40B4-BE49-F238E27FC236}">
                <a16:creationId xmlns:a16="http://schemas.microsoft.com/office/drawing/2014/main" id="{41494010-E82F-3640-BBEA-9595E0096A20}"/>
              </a:ext>
            </a:extLst>
          </p:cNvPr>
          <p:cNvSpPr txBox="1"/>
          <p:nvPr/>
        </p:nvSpPr>
        <p:spPr>
          <a:xfrm>
            <a:off x="769256" y="314721"/>
            <a:ext cx="4589128" cy="954107"/>
          </a:xfrm>
          <a:prstGeom prst="rect">
            <a:avLst/>
          </a:prstGeom>
          <a:noFill/>
        </p:spPr>
        <p:txBody>
          <a:bodyPr wrap="square" rtlCol="0">
            <a:spAutoFit/>
          </a:bodyPr>
          <a:lstStyle/>
          <a:p>
            <a:r>
              <a:rPr lang="en-US" sz="2800" dirty="0">
                <a:solidFill>
                  <a:schemeClr val="bg1"/>
                </a:solidFill>
                <a:latin typeface="+mn-lt"/>
              </a:rPr>
              <a:t>Fostering a</a:t>
            </a:r>
          </a:p>
          <a:p>
            <a:r>
              <a:rPr lang="en-US" sz="2800" dirty="0">
                <a:solidFill>
                  <a:schemeClr val="bg1"/>
                </a:solidFill>
                <a:latin typeface="+mn-lt"/>
              </a:rPr>
              <a:t>Conscious Culture</a:t>
            </a:r>
          </a:p>
        </p:txBody>
      </p:sp>
      <p:pic>
        <p:nvPicPr>
          <p:cNvPr id="11" name="Picture 10">
            <a:extLst>
              <a:ext uri="{FF2B5EF4-FFF2-40B4-BE49-F238E27FC236}">
                <a16:creationId xmlns:a16="http://schemas.microsoft.com/office/drawing/2014/main" id="{1CC1FB7D-D1C6-6C46-8B22-728CB45A7DE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 t="3733" r="-1326"/>
          <a:stretch/>
        </p:blipFill>
        <p:spPr>
          <a:xfrm>
            <a:off x="5166191" y="973870"/>
            <a:ext cx="4188872" cy="2688336"/>
          </a:xfrm>
          <a:prstGeom prst="roundRect">
            <a:avLst>
              <a:gd name="adj" fmla="val 5836"/>
            </a:avLst>
          </a:prstGeom>
          <a:noFill/>
          <a:ln w="28575">
            <a:solidFill>
              <a:schemeClr val="bg2"/>
            </a:solidFill>
          </a:ln>
          <a:effectLst>
            <a:reflection blurRad="12700" endPos="0" dist="5000" dir="5400000" sy="-100000" algn="bl" rotWithShape="0"/>
          </a:effectLst>
        </p:spPr>
      </p:pic>
      <p:sp>
        <p:nvSpPr>
          <p:cNvPr id="10" name="TextBox 9">
            <a:extLst>
              <a:ext uri="{FF2B5EF4-FFF2-40B4-BE49-F238E27FC236}">
                <a16:creationId xmlns:a16="http://schemas.microsoft.com/office/drawing/2014/main" id="{816F13A3-6CB1-4DC1-84EE-E88FC715E936}"/>
              </a:ext>
            </a:extLst>
          </p:cNvPr>
          <p:cNvSpPr txBox="1"/>
          <p:nvPr/>
        </p:nvSpPr>
        <p:spPr>
          <a:xfrm>
            <a:off x="769255" y="1480984"/>
            <a:ext cx="3943421" cy="2785378"/>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en-US" sz="1600" dirty="0">
                <a:solidFill>
                  <a:schemeClr val="bg1"/>
                </a:solidFill>
                <a:latin typeface="+mj-lt"/>
              </a:rPr>
              <a:t>Diverse and inclusive culture</a:t>
            </a:r>
          </a:p>
          <a:p>
            <a:pPr marL="171450" indent="-171450">
              <a:spcBef>
                <a:spcPts val="600"/>
              </a:spcBef>
              <a:buFont typeface="Arial" panose="020B0604020202020204" pitchFamily="34" charset="0"/>
              <a:buChar char="•"/>
            </a:pPr>
            <a:r>
              <a:rPr lang="en-US" sz="1600" dirty="0">
                <a:solidFill>
                  <a:schemeClr val="bg1"/>
                </a:solidFill>
                <a:latin typeface="+mj-lt"/>
              </a:rPr>
              <a:t>Built on fairness, dignity and respect</a:t>
            </a:r>
          </a:p>
          <a:p>
            <a:pPr marL="171450" indent="-171450">
              <a:spcBef>
                <a:spcPts val="600"/>
              </a:spcBef>
              <a:buFont typeface="Arial" panose="020B0604020202020204" pitchFamily="34" charset="0"/>
              <a:buChar char="•"/>
            </a:pPr>
            <a:r>
              <a:rPr lang="en-US" sz="1600" dirty="0">
                <a:solidFill>
                  <a:schemeClr val="bg1"/>
                </a:solidFill>
                <a:latin typeface="+mj-lt"/>
              </a:rPr>
              <a:t>Free from bias, discrimination and negative behavior</a:t>
            </a:r>
          </a:p>
          <a:p>
            <a:pPr marL="171450" indent="-171450">
              <a:spcBef>
                <a:spcPts val="600"/>
              </a:spcBef>
              <a:buFont typeface="Arial" panose="020B0604020202020204" pitchFamily="34" charset="0"/>
              <a:buChar char="•"/>
            </a:pPr>
            <a:r>
              <a:rPr lang="en-US" sz="1600" dirty="0">
                <a:solidFill>
                  <a:schemeClr val="bg1"/>
                </a:solidFill>
                <a:latin typeface="+mj-lt"/>
              </a:rPr>
              <a:t>Where our people:</a:t>
            </a:r>
          </a:p>
          <a:p>
            <a:pPr marL="628650" lvl="1" indent="-171450">
              <a:spcBef>
                <a:spcPts val="300"/>
              </a:spcBef>
              <a:buFont typeface="Arial" panose="020B0604020202020204" pitchFamily="34" charset="0"/>
              <a:buChar char="•"/>
            </a:pPr>
            <a:r>
              <a:rPr lang="en-US" sz="1400" dirty="0">
                <a:solidFill>
                  <a:schemeClr val="bg1"/>
                </a:solidFill>
                <a:latin typeface="+mj-lt"/>
              </a:rPr>
              <a:t>Actively monitor, protect and care for each other and our environment, and</a:t>
            </a:r>
          </a:p>
          <a:p>
            <a:pPr marL="628650" lvl="1" indent="-171450">
              <a:spcBef>
                <a:spcPts val="300"/>
              </a:spcBef>
              <a:buFont typeface="Arial" panose="020B0604020202020204" pitchFamily="34" charset="0"/>
              <a:buChar char="•"/>
            </a:pPr>
            <a:r>
              <a:rPr lang="en-US" sz="1400" dirty="0">
                <a:solidFill>
                  <a:schemeClr val="bg1"/>
                </a:solidFill>
                <a:latin typeface="+mj-lt"/>
              </a:rPr>
              <a:t>Are accountable, empowered and expected to speak up about any actions that don’t align to our values</a:t>
            </a:r>
          </a:p>
        </p:txBody>
      </p:sp>
    </p:spTree>
    <p:extLst>
      <p:ext uri="{BB962C8B-B14F-4D97-AF65-F5344CB8AC3E}">
        <p14:creationId xmlns:p14="http://schemas.microsoft.com/office/powerpoint/2010/main" val="516802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7D2F889-A07C-E842-8848-77A324CA08D7}"/>
              </a:ext>
            </a:extLst>
          </p:cNvPr>
          <p:cNvSpPr/>
          <p:nvPr/>
        </p:nvSpPr>
        <p:spPr>
          <a:xfrm>
            <a:off x="-181627" y="-274320"/>
            <a:ext cx="5346667" cy="4875349"/>
          </a:xfrm>
          <a:prstGeom prst="roundRect">
            <a:avLst>
              <a:gd name="adj" fmla="val 576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DBDDC5D-0BB7-CC40-8319-5BCCA14445E7}"/>
              </a:ext>
            </a:extLst>
          </p:cNvPr>
          <p:cNvSpPr txBox="1"/>
          <p:nvPr/>
        </p:nvSpPr>
        <p:spPr>
          <a:xfrm>
            <a:off x="244609" y="931629"/>
            <a:ext cx="4117079" cy="2215991"/>
          </a:xfrm>
          <a:prstGeom prst="rect">
            <a:avLst/>
          </a:prstGeom>
          <a:noFill/>
        </p:spPr>
        <p:txBody>
          <a:bodyPr wrap="square" rtlCol="0">
            <a:spAutoFit/>
          </a:bodyPr>
          <a:lstStyle/>
          <a:p>
            <a:r>
              <a:rPr lang="en-US" sz="1600" dirty="0">
                <a:solidFill>
                  <a:schemeClr val="bg1"/>
                </a:solidFill>
                <a:latin typeface="+mj-lt"/>
              </a:rPr>
              <a:t>Challenges leaders at all levels to pledge to sponsor an extraordinary diverse person for career advancement and challenge their peers to do the same. We’ve built a digitized platform for people to take the pledge, download sponsorship resources and share their sponsorship stories.</a:t>
            </a:r>
          </a:p>
          <a:p>
            <a:pPr>
              <a:spcBef>
                <a:spcPts val="1200"/>
              </a:spcBef>
            </a:pPr>
            <a:r>
              <a:rPr lang="en-US" sz="1600" dirty="0">
                <a:solidFill>
                  <a:schemeClr val="bg1"/>
                </a:solidFill>
                <a:latin typeface="+mj-lt"/>
              </a:rPr>
              <a:t>www.multiplydiversity.com</a:t>
            </a:r>
          </a:p>
        </p:txBody>
      </p:sp>
      <p:sp>
        <p:nvSpPr>
          <p:cNvPr id="7" name="TextBox 6">
            <a:extLst>
              <a:ext uri="{FF2B5EF4-FFF2-40B4-BE49-F238E27FC236}">
                <a16:creationId xmlns:a16="http://schemas.microsoft.com/office/drawing/2014/main" id="{41494010-E82F-3640-BBEA-9595E0096A20}"/>
              </a:ext>
            </a:extLst>
          </p:cNvPr>
          <p:cNvSpPr txBox="1"/>
          <p:nvPr/>
        </p:nvSpPr>
        <p:spPr>
          <a:xfrm>
            <a:off x="215583" y="295613"/>
            <a:ext cx="4589128" cy="523220"/>
          </a:xfrm>
          <a:prstGeom prst="rect">
            <a:avLst/>
          </a:prstGeom>
          <a:noFill/>
        </p:spPr>
        <p:txBody>
          <a:bodyPr wrap="square" rtlCol="0">
            <a:spAutoFit/>
          </a:bodyPr>
          <a:lstStyle/>
          <a:p>
            <a:r>
              <a:rPr lang="en-US" sz="2800" dirty="0">
                <a:solidFill>
                  <a:schemeClr val="bg1"/>
                </a:solidFill>
                <a:latin typeface="+mn-lt"/>
              </a:rPr>
              <a:t>The Multiplier Effect Pledge</a:t>
            </a:r>
          </a:p>
        </p:txBody>
      </p:sp>
      <p:sp>
        <p:nvSpPr>
          <p:cNvPr id="20" name="TextBox 19"/>
          <p:cNvSpPr txBox="1"/>
          <p:nvPr/>
        </p:nvSpPr>
        <p:spPr>
          <a:xfrm>
            <a:off x="5308457" y="3509939"/>
            <a:ext cx="3090825" cy="954107"/>
          </a:xfrm>
          <a:prstGeom prst="rect">
            <a:avLst/>
          </a:prstGeom>
          <a:noFill/>
        </p:spPr>
        <p:txBody>
          <a:bodyPr wrap="square" rtlCol="0">
            <a:spAutoFit/>
          </a:bodyPr>
          <a:lstStyle/>
          <a:p>
            <a:r>
              <a:rPr lang="en-US" sz="2800" dirty="0">
                <a:solidFill>
                  <a:schemeClr val="accent5"/>
                </a:solidFill>
                <a:latin typeface="+mj-lt"/>
                <a:cs typeface="CiscoSansTT" panose="020B0503020201020303" pitchFamily="34" charset="0"/>
              </a:rPr>
              <a:t>100%</a:t>
            </a:r>
          </a:p>
          <a:p>
            <a:r>
              <a:rPr lang="en-US" sz="1400" dirty="0">
                <a:latin typeface="+mn-lt"/>
              </a:rPr>
              <a:t>of Cisco’s executive leadership team has taken the pledge</a:t>
            </a:r>
            <a:endParaRPr lang="en-US" sz="1400" i="1" dirty="0">
              <a:latin typeface="+mn-lt"/>
            </a:endParaRPr>
          </a:p>
        </p:txBody>
      </p:sp>
      <p:pic>
        <p:nvPicPr>
          <p:cNvPr id="17" name="Picture 16">
            <a:extLst>
              <a:ext uri="{FF2B5EF4-FFF2-40B4-BE49-F238E27FC236}">
                <a16:creationId xmlns:a16="http://schemas.microsoft.com/office/drawing/2014/main" id="{91DC72F6-7B9C-3F4D-9A9E-E2504845B1A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02772" y="879415"/>
            <a:ext cx="3603027" cy="2378135"/>
          </a:xfrm>
          <a:prstGeom prst="roundRect">
            <a:avLst>
              <a:gd name="adj" fmla="val 10166"/>
            </a:avLst>
          </a:prstGeom>
          <a:ln w="28575">
            <a:solidFill>
              <a:schemeClr val="bg2"/>
            </a:solidFill>
          </a:ln>
        </p:spPr>
      </p:pic>
      <p:sp>
        <p:nvSpPr>
          <p:cNvPr id="14" name="TextBox 13">
            <a:extLst>
              <a:ext uri="{FF2B5EF4-FFF2-40B4-BE49-F238E27FC236}">
                <a16:creationId xmlns:a16="http://schemas.microsoft.com/office/drawing/2014/main" id="{E7D36A35-B330-BB48-BD68-BE55F6D07476}"/>
              </a:ext>
            </a:extLst>
          </p:cNvPr>
          <p:cNvSpPr txBox="1"/>
          <p:nvPr/>
        </p:nvSpPr>
        <p:spPr>
          <a:xfrm>
            <a:off x="3240635" y="3394701"/>
            <a:ext cx="1564076" cy="923330"/>
          </a:xfrm>
          <a:prstGeom prst="rect">
            <a:avLst/>
          </a:prstGeom>
          <a:noFill/>
        </p:spPr>
        <p:txBody>
          <a:bodyPr wrap="square" rtlCol="0">
            <a:spAutoFit/>
          </a:bodyPr>
          <a:lstStyle/>
          <a:p>
            <a:r>
              <a:rPr lang="en-US" sz="1000" dirty="0">
                <a:solidFill>
                  <a:schemeClr val="bg2"/>
                </a:solidFill>
                <a:latin typeface="+mj-lt"/>
                <a:cs typeface="CiscoSansTT" panose="020B0503020201020303" pitchFamily="34" charset="0"/>
              </a:rPr>
              <a:t>Individuals from</a:t>
            </a:r>
          </a:p>
          <a:p>
            <a:r>
              <a:rPr lang="en-US" sz="2400" dirty="0">
                <a:solidFill>
                  <a:schemeClr val="bg1"/>
                </a:solidFill>
                <a:latin typeface="+mj-lt"/>
                <a:cs typeface="CiscoSansTT" panose="020B0503020201020303" pitchFamily="34" charset="0"/>
              </a:rPr>
              <a:t>300+ </a:t>
            </a:r>
          </a:p>
          <a:p>
            <a:r>
              <a:rPr lang="en-US" sz="1000" dirty="0">
                <a:solidFill>
                  <a:schemeClr val="bg2"/>
                </a:solidFill>
                <a:latin typeface="+mj-lt"/>
                <a:cs typeface="CiscoSansTT" panose="020B0503020201020303" pitchFamily="34" charset="0"/>
              </a:rPr>
              <a:t>companies have taken the pledge</a:t>
            </a:r>
          </a:p>
        </p:txBody>
      </p:sp>
      <p:cxnSp>
        <p:nvCxnSpPr>
          <p:cNvPr id="18" name="Straight Connector 17">
            <a:extLst>
              <a:ext uri="{FF2B5EF4-FFF2-40B4-BE49-F238E27FC236}">
                <a16:creationId xmlns:a16="http://schemas.microsoft.com/office/drawing/2014/main" id="{CE8FA6F5-849A-AB47-BB77-C6879936228C}"/>
              </a:ext>
            </a:extLst>
          </p:cNvPr>
          <p:cNvCxnSpPr/>
          <p:nvPr/>
        </p:nvCxnSpPr>
        <p:spPr>
          <a:xfrm>
            <a:off x="1564110" y="3424460"/>
            <a:ext cx="0" cy="925549"/>
          </a:xfrm>
          <a:prstGeom prst="line">
            <a:avLst/>
          </a:prstGeom>
          <a:ln w="1587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E8FA6F5-849A-AB47-BB77-C6879936228C}"/>
              </a:ext>
            </a:extLst>
          </p:cNvPr>
          <p:cNvCxnSpPr/>
          <p:nvPr/>
        </p:nvCxnSpPr>
        <p:spPr>
          <a:xfrm>
            <a:off x="3182009" y="3424460"/>
            <a:ext cx="0" cy="925549"/>
          </a:xfrm>
          <a:prstGeom prst="line">
            <a:avLst/>
          </a:prstGeom>
          <a:ln w="1587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7D36A35-B330-BB48-BD68-BE55F6D07476}"/>
              </a:ext>
            </a:extLst>
          </p:cNvPr>
          <p:cNvSpPr txBox="1"/>
          <p:nvPr/>
        </p:nvSpPr>
        <p:spPr>
          <a:xfrm>
            <a:off x="246311" y="3380589"/>
            <a:ext cx="1280645" cy="923330"/>
          </a:xfrm>
          <a:prstGeom prst="rect">
            <a:avLst/>
          </a:prstGeom>
          <a:noFill/>
        </p:spPr>
        <p:txBody>
          <a:bodyPr wrap="square" rtlCol="0">
            <a:spAutoFit/>
          </a:bodyPr>
          <a:lstStyle/>
          <a:p>
            <a:r>
              <a:rPr lang="en-US" sz="1000" dirty="0">
                <a:solidFill>
                  <a:schemeClr val="bg2"/>
                </a:solidFill>
                <a:latin typeface="+mj-lt"/>
                <a:cs typeface="CiscoSansTT" panose="020B0503020201020303" pitchFamily="34" charset="0"/>
              </a:rPr>
              <a:t>Pledge founded in</a:t>
            </a:r>
          </a:p>
          <a:p>
            <a:r>
              <a:rPr lang="en-US" sz="2400" dirty="0">
                <a:solidFill>
                  <a:schemeClr val="bg1"/>
                </a:solidFill>
                <a:latin typeface="+mj-lt"/>
                <a:cs typeface="CiscoSansTT" panose="020B0503020201020303" pitchFamily="34" charset="0"/>
              </a:rPr>
              <a:t>2017</a:t>
            </a:r>
          </a:p>
          <a:p>
            <a:r>
              <a:rPr lang="en-US" sz="1000" dirty="0">
                <a:solidFill>
                  <a:schemeClr val="bg2"/>
                </a:solidFill>
                <a:latin typeface="+mj-lt"/>
                <a:cs typeface="CiscoSansTT" panose="020B0503020201020303" pitchFamily="34" charset="0"/>
              </a:rPr>
              <a:t>at Mobile World Congress</a:t>
            </a:r>
          </a:p>
        </p:txBody>
      </p:sp>
      <p:sp>
        <p:nvSpPr>
          <p:cNvPr id="23" name="TextBox 22">
            <a:extLst>
              <a:ext uri="{FF2B5EF4-FFF2-40B4-BE49-F238E27FC236}">
                <a16:creationId xmlns:a16="http://schemas.microsoft.com/office/drawing/2014/main" id="{0B43093E-CF37-DB4C-A207-2BA814BE2EBA}"/>
              </a:ext>
            </a:extLst>
          </p:cNvPr>
          <p:cNvSpPr txBox="1"/>
          <p:nvPr/>
        </p:nvSpPr>
        <p:spPr>
          <a:xfrm>
            <a:off x="1620343" y="3361698"/>
            <a:ext cx="1482595" cy="954107"/>
          </a:xfrm>
          <a:prstGeom prst="rect">
            <a:avLst/>
          </a:prstGeom>
          <a:noFill/>
        </p:spPr>
        <p:txBody>
          <a:bodyPr wrap="square" rtlCol="0">
            <a:spAutoFit/>
          </a:bodyPr>
          <a:lstStyle/>
          <a:p>
            <a:r>
              <a:rPr lang="en-US" sz="1000" dirty="0">
                <a:solidFill>
                  <a:schemeClr val="bg2"/>
                </a:solidFill>
                <a:latin typeface="+mj-lt"/>
                <a:cs typeface="CiscoSansTT" panose="020B0503020201020303" pitchFamily="34" charset="0"/>
              </a:rPr>
              <a:t>People with sponsors</a:t>
            </a:r>
            <a:r>
              <a:rPr lang="en-US" sz="1200" dirty="0">
                <a:solidFill>
                  <a:schemeClr val="bg2"/>
                </a:solidFill>
                <a:latin typeface="CiscoSansTT" panose="020B0503020201020303" pitchFamily="34" charset="0"/>
                <a:cs typeface="CiscoSansTT" panose="020B0503020201020303" pitchFamily="34" charset="0"/>
              </a:rPr>
              <a:t> </a:t>
            </a:r>
          </a:p>
          <a:p>
            <a:r>
              <a:rPr lang="en-US" sz="2400" dirty="0">
                <a:solidFill>
                  <a:schemeClr val="bg1"/>
                </a:solidFill>
                <a:latin typeface="+mj-lt"/>
                <a:cs typeface="CiscoSansTT" panose="020B0503020201020303" pitchFamily="34" charset="0"/>
              </a:rPr>
              <a:t>23%</a:t>
            </a:r>
          </a:p>
          <a:p>
            <a:r>
              <a:rPr lang="en-US" sz="1000" dirty="0">
                <a:solidFill>
                  <a:schemeClr val="bg2"/>
                </a:solidFill>
                <a:latin typeface="+mj-lt"/>
                <a:cs typeface="CiscoSansTT" panose="020B0503020201020303" pitchFamily="34" charset="0"/>
              </a:rPr>
              <a:t>more likely to advance in their careers</a:t>
            </a:r>
          </a:p>
        </p:txBody>
      </p:sp>
    </p:spTree>
    <p:extLst>
      <p:ext uri="{BB962C8B-B14F-4D97-AF65-F5344CB8AC3E}">
        <p14:creationId xmlns:p14="http://schemas.microsoft.com/office/powerpoint/2010/main" val="13741946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7D2F889-A07C-E842-8848-77A324CA08D7}"/>
              </a:ext>
            </a:extLst>
          </p:cNvPr>
          <p:cNvSpPr/>
          <p:nvPr/>
        </p:nvSpPr>
        <p:spPr>
          <a:xfrm>
            <a:off x="-362857" y="-246888"/>
            <a:ext cx="5527897" cy="4847917"/>
          </a:xfrm>
          <a:prstGeom prst="roundRect">
            <a:avLst>
              <a:gd name="adj" fmla="val 576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DBDDC5D-0BB7-CC40-8319-5BCCA14445E7}"/>
              </a:ext>
            </a:extLst>
          </p:cNvPr>
          <p:cNvSpPr txBox="1"/>
          <p:nvPr/>
        </p:nvSpPr>
        <p:spPr>
          <a:xfrm>
            <a:off x="215581" y="1001531"/>
            <a:ext cx="4095161" cy="2062103"/>
          </a:xfrm>
          <a:prstGeom prst="rect">
            <a:avLst/>
          </a:prstGeom>
          <a:noFill/>
        </p:spPr>
        <p:txBody>
          <a:bodyPr wrap="square" rtlCol="0">
            <a:spAutoFit/>
          </a:bodyPr>
          <a:lstStyle/>
          <a:p>
            <a:r>
              <a:rPr lang="en-US" sz="1600" dirty="0">
                <a:solidFill>
                  <a:schemeClr val="bg1"/>
                </a:solidFill>
                <a:latin typeface="+mj-lt"/>
              </a:rPr>
              <a:t>Cisco has always been committed to paying our people fairly and equitably. </a:t>
            </a:r>
          </a:p>
          <a:p>
            <a:r>
              <a:rPr lang="en-US" sz="1600" dirty="0">
                <a:solidFill>
                  <a:schemeClr val="bg1"/>
                </a:solidFill>
                <a:latin typeface="+mj-lt"/>
              </a:rPr>
              <a:t>We’ve built an innovative and inclusive framework to review and test the overall health of our compensation. Our global analyses have revealed a healthy compensation system overall. Where we find minor gaps, we continue to fix them.</a:t>
            </a:r>
          </a:p>
        </p:txBody>
      </p:sp>
      <p:sp>
        <p:nvSpPr>
          <p:cNvPr id="7" name="TextBox 6">
            <a:extLst>
              <a:ext uri="{FF2B5EF4-FFF2-40B4-BE49-F238E27FC236}">
                <a16:creationId xmlns:a16="http://schemas.microsoft.com/office/drawing/2014/main" id="{41494010-E82F-3640-BBEA-9595E0096A20}"/>
              </a:ext>
            </a:extLst>
          </p:cNvPr>
          <p:cNvSpPr txBox="1"/>
          <p:nvPr/>
        </p:nvSpPr>
        <p:spPr>
          <a:xfrm>
            <a:off x="215583" y="295613"/>
            <a:ext cx="4589128" cy="523220"/>
          </a:xfrm>
          <a:prstGeom prst="rect">
            <a:avLst/>
          </a:prstGeom>
          <a:noFill/>
        </p:spPr>
        <p:txBody>
          <a:bodyPr wrap="square" rtlCol="0">
            <a:spAutoFit/>
          </a:bodyPr>
          <a:lstStyle/>
          <a:p>
            <a:r>
              <a:rPr lang="en-US" sz="2800" dirty="0">
                <a:solidFill>
                  <a:schemeClr val="bg1"/>
                </a:solidFill>
                <a:latin typeface="+mn-lt"/>
              </a:rPr>
              <a:t>Pay Parity</a:t>
            </a:r>
          </a:p>
        </p:txBody>
      </p:sp>
      <p:sp>
        <p:nvSpPr>
          <p:cNvPr id="22" name="TextBox 21">
            <a:extLst>
              <a:ext uri="{FF2B5EF4-FFF2-40B4-BE49-F238E27FC236}">
                <a16:creationId xmlns:a16="http://schemas.microsoft.com/office/drawing/2014/main" id="{25AB6A85-34AC-8243-B4AC-10738FF4392A}"/>
              </a:ext>
            </a:extLst>
          </p:cNvPr>
          <p:cNvSpPr txBox="1"/>
          <p:nvPr/>
        </p:nvSpPr>
        <p:spPr>
          <a:xfrm>
            <a:off x="3186320" y="3268464"/>
            <a:ext cx="1618391" cy="923330"/>
          </a:xfrm>
          <a:prstGeom prst="rect">
            <a:avLst/>
          </a:prstGeom>
          <a:noFill/>
        </p:spPr>
        <p:txBody>
          <a:bodyPr wrap="square" rtlCol="0">
            <a:spAutoFit/>
          </a:bodyPr>
          <a:lstStyle/>
          <a:p>
            <a:r>
              <a:rPr lang="en-US" sz="2400" dirty="0">
                <a:solidFill>
                  <a:schemeClr val="bg1"/>
                </a:solidFill>
                <a:latin typeface="+mj-lt"/>
                <a:cs typeface="CiscoSansTT" panose="020B0503020201020303" pitchFamily="34" charset="0"/>
              </a:rPr>
              <a:t>Member</a:t>
            </a:r>
            <a:r>
              <a:rPr lang="en-US" sz="2400" dirty="0">
                <a:solidFill>
                  <a:schemeClr val="bg1"/>
                </a:solidFill>
                <a:latin typeface="+mj-lt"/>
              </a:rPr>
              <a:t> </a:t>
            </a:r>
            <a:r>
              <a:rPr lang="en-US" sz="1000" dirty="0">
                <a:solidFill>
                  <a:schemeClr val="bg2"/>
                </a:solidFill>
                <a:latin typeface="+mn-lt"/>
              </a:rPr>
              <a:t>Employers for Pay Equity Consortium committed to closing the pay gap</a:t>
            </a:r>
          </a:p>
        </p:txBody>
      </p:sp>
      <p:sp>
        <p:nvSpPr>
          <p:cNvPr id="24" name="TextBox 23">
            <a:extLst>
              <a:ext uri="{FF2B5EF4-FFF2-40B4-BE49-F238E27FC236}">
                <a16:creationId xmlns:a16="http://schemas.microsoft.com/office/drawing/2014/main" id="{0B43093E-CF37-DB4C-A207-2BA814BE2EBA}"/>
              </a:ext>
            </a:extLst>
          </p:cNvPr>
          <p:cNvSpPr txBox="1"/>
          <p:nvPr/>
        </p:nvSpPr>
        <p:spPr>
          <a:xfrm>
            <a:off x="179396" y="3268464"/>
            <a:ext cx="1344238" cy="923330"/>
          </a:xfrm>
          <a:prstGeom prst="rect">
            <a:avLst/>
          </a:prstGeom>
          <a:noFill/>
        </p:spPr>
        <p:txBody>
          <a:bodyPr wrap="square" rtlCol="0">
            <a:spAutoFit/>
          </a:bodyPr>
          <a:lstStyle/>
          <a:p>
            <a:r>
              <a:rPr lang="en-US" sz="2400" dirty="0">
                <a:solidFill>
                  <a:schemeClr val="bg1"/>
                </a:solidFill>
                <a:latin typeface="+mj-lt"/>
                <a:cs typeface="CiscoSansTT" panose="020B0503020201020303" pitchFamily="34" charset="0"/>
              </a:rPr>
              <a:t>1.0% </a:t>
            </a:r>
          </a:p>
          <a:p>
            <a:r>
              <a:rPr lang="en-US" sz="1000" dirty="0">
                <a:solidFill>
                  <a:schemeClr val="bg2"/>
                </a:solidFill>
                <a:latin typeface="+mj-lt"/>
              </a:rPr>
              <a:t>of global employee population reflected minor disparities*</a:t>
            </a:r>
            <a:endParaRPr lang="en-US" sz="1000" dirty="0">
              <a:solidFill>
                <a:schemeClr val="bg2"/>
              </a:solidFill>
              <a:latin typeface="+mj-lt"/>
              <a:cs typeface="CiscoSansTT" panose="020B0503020201020303" pitchFamily="34" charset="0"/>
            </a:endParaRPr>
          </a:p>
        </p:txBody>
      </p:sp>
      <p:cxnSp>
        <p:nvCxnSpPr>
          <p:cNvPr id="25" name="Straight Connector 24">
            <a:extLst>
              <a:ext uri="{FF2B5EF4-FFF2-40B4-BE49-F238E27FC236}">
                <a16:creationId xmlns:a16="http://schemas.microsoft.com/office/drawing/2014/main" id="{CE8FA6F5-849A-AB47-BB77-C6879936228C}"/>
              </a:ext>
            </a:extLst>
          </p:cNvPr>
          <p:cNvCxnSpPr/>
          <p:nvPr/>
        </p:nvCxnSpPr>
        <p:spPr>
          <a:xfrm>
            <a:off x="1560319" y="3352030"/>
            <a:ext cx="0" cy="927900"/>
          </a:xfrm>
          <a:prstGeom prst="line">
            <a:avLst/>
          </a:prstGeom>
          <a:ln w="1587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E8FA6F5-849A-AB47-BB77-C6879936228C}"/>
              </a:ext>
            </a:extLst>
          </p:cNvPr>
          <p:cNvCxnSpPr/>
          <p:nvPr/>
        </p:nvCxnSpPr>
        <p:spPr>
          <a:xfrm>
            <a:off x="3149633" y="3344774"/>
            <a:ext cx="0" cy="927900"/>
          </a:xfrm>
          <a:prstGeom prst="line">
            <a:avLst/>
          </a:prstGeom>
          <a:ln w="1587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308457" y="3489937"/>
            <a:ext cx="3561223" cy="954107"/>
          </a:xfrm>
          <a:prstGeom prst="rect">
            <a:avLst/>
          </a:prstGeom>
          <a:noFill/>
        </p:spPr>
        <p:txBody>
          <a:bodyPr wrap="square" rtlCol="0">
            <a:spAutoFit/>
          </a:bodyPr>
          <a:lstStyle/>
          <a:p>
            <a:r>
              <a:rPr lang="en-US" sz="2800" dirty="0">
                <a:solidFill>
                  <a:schemeClr val="accent2"/>
                </a:solidFill>
                <a:latin typeface="+mj-lt"/>
                <a:cs typeface="CiscoSansTT" panose="020B0503020201020303" pitchFamily="34" charset="0"/>
              </a:rPr>
              <a:t>Founding signer</a:t>
            </a:r>
          </a:p>
          <a:p>
            <a:r>
              <a:rPr lang="en-US" sz="1400" dirty="0">
                <a:solidFill>
                  <a:schemeClr val="accent4"/>
                </a:solidFill>
                <a:latin typeface="+mj-lt"/>
              </a:rPr>
              <a:t>White House Equal Pay Pledge, Parity.org pledge and California Equal Pay Pledge</a:t>
            </a:r>
          </a:p>
        </p:txBody>
      </p:sp>
      <p:sp>
        <p:nvSpPr>
          <p:cNvPr id="16" name="TextBox 15">
            <a:extLst>
              <a:ext uri="{FF2B5EF4-FFF2-40B4-BE49-F238E27FC236}">
                <a16:creationId xmlns:a16="http://schemas.microsoft.com/office/drawing/2014/main" id="{0B43093E-CF37-DB4C-A207-2BA814BE2EBA}"/>
              </a:ext>
            </a:extLst>
          </p:cNvPr>
          <p:cNvSpPr txBox="1"/>
          <p:nvPr/>
        </p:nvSpPr>
        <p:spPr>
          <a:xfrm>
            <a:off x="1560318" y="3266179"/>
            <a:ext cx="1771461" cy="923330"/>
          </a:xfrm>
          <a:prstGeom prst="rect">
            <a:avLst/>
          </a:prstGeom>
          <a:noFill/>
        </p:spPr>
        <p:txBody>
          <a:bodyPr wrap="square" rtlCol="0">
            <a:spAutoFit/>
          </a:bodyPr>
          <a:lstStyle/>
          <a:p>
            <a:r>
              <a:rPr lang="en-US" sz="2400" dirty="0">
                <a:solidFill>
                  <a:schemeClr val="bg1"/>
                </a:solidFill>
                <a:latin typeface="+mj-lt"/>
                <a:cs typeface="CiscoSansTT" panose="020B0503020201020303" pitchFamily="34" charset="0"/>
              </a:rPr>
              <a:t>.04% </a:t>
            </a:r>
          </a:p>
          <a:p>
            <a:r>
              <a:rPr lang="en-US" sz="1000" dirty="0">
                <a:solidFill>
                  <a:schemeClr val="bg2"/>
                </a:solidFill>
                <a:latin typeface="+mj-lt"/>
              </a:rPr>
              <a:t>Percentage of global payroll—a small fraction—</a:t>
            </a:r>
            <a:endParaRPr lang="en-US" sz="1000" dirty="0">
              <a:solidFill>
                <a:schemeClr val="bg2"/>
              </a:solidFill>
            </a:endParaRPr>
          </a:p>
          <a:p>
            <a:r>
              <a:rPr lang="en-US" sz="1000" dirty="0">
                <a:solidFill>
                  <a:schemeClr val="bg2"/>
                </a:solidFill>
                <a:latin typeface="+mj-lt"/>
              </a:rPr>
              <a:t>to address minor gaps*</a:t>
            </a:r>
            <a:endParaRPr lang="en-US" sz="1000" dirty="0">
              <a:solidFill>
                <a:schemeClr val="bg2"/>
              </a:solidFill>
              <a:latin typeface="+mj-lt"/>
              <a:cs typeface="CiscoSansTT" panose="020B0503020201020303" pitchFamily="34" charset="0"/>
            </a:endParaRPr>
          </a:p>
        </p:txBody>
      </p:sp>
      <p:sp>
        <p:nvSpPr>
          <p:cNvPr id="8" name="TextBox 7"/>
          <p:cNvSpPr txBox="1"/>
          <p:nvPr/>
        </p:nvSpPr>
        <p:spPr>
          <a:xfrm>
            <a:off x="179395" y="4336322"/>
            <a:ext cx="1594929" cy="215444"/>
          </a:xfrm>
          <a:prstGeom prst="rect">
            <a:avLst/>
          </a:prstGeom>
          <a:noFill/>
        </p:spPr>
        <p:txBody>
          <a:bodyPr wrap="square" rtlCol="0">
            <a:spAutoFit/>
          </a:bodyPr>
          <a:lstStyle/>
          <a:p>
            <a:r>
              <a:rPr lang="en-US" sz="800" dirty="0">
                <a:solidFill>
                  <a:schemeClr val="bg2"/>
                </a:solidFill>
                <a:latin typeface="+mn-lt"/>
              </a:rPr>
              <a:t>*FY19 data</a:t>
            </a:r>
          </a:p>
        </p:txBody>
      </p:sp>
      <p:pic>
        <p:nvPicPr>
          <p:cNvPr id="17" name="Picture 16">
            <a:extLst>
              <a:ext uri="{FF2B5EF4-FFF2-40B4-BE49-F238E27FC236}">
                <a16:creationId xmlns:a16="http://schemas.microsoft.com/office/drawing/2014/main" id="{360E0CD5-B5EF-244D-9338-058863A0689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20"/>
          <a:stretch/>
        </p:blipFill>
        <p:spPr>
          <a:xfrm>
            <a:off x="4662533" y="873125"/>
            <a:ext cx="3577931" cy="2384425"/>
          </a:xfrm>
          <a:prstGeom prst="roundRect">
            <a:avLst>
              <a:gd name="adj" fmla="val 10166"/>
            </a:avLst>
          </a:prstGeom>
          <a:ln w="28575">
            <a:solidFill>
              <a:schemeClr val="bg2"/>
            </a:solidFill>
          </a:ln>
        </p:spPr>
      </p:pic>
    </p:spTree>
    <p:extLst>
      <p:ext uri="{BB962C8B-B14F-4D97-AF65-F5344CB8AC3E}">
        <p14:creationId xmlns:p14="http://schemas.microsoft.com/office/powerpoint/2010/main" val="3520289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7D2F889-A07C-E842-8848-77A324CA08D7}"/>
              </a:ext>
            </a:extLst>
          </p:cNvPr>
          <p:cNvSpPr/>
          <p:nvPr/>
        </p:nvSpPr>
        <p:spPr>
          <a:xfrm>
            <a:off x="-362857" y="-237743"/>
            <a:ext cx="5527897" cy="4838772"/>
          </a:xfrm>
          <a:prstGeom prst="roundRect">
            <a:avLst>
              <a:gd name="adj" fmla="val 576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DBDDC5D-0BB7-CC40-8319-5BCCA14445E7}"/>
              </a:ext>
            </a:extLst>
          </p:cNvPr>
          <p:cNvSpPr txBox="1"/>
          <p:nvPr/>
        </p:nvSpPr>
        <p:spPr>
          <a:xfrm>
            <a:off x="215582" y="992321"/>
            <a:ext cx="4212995" cy="2308324"/>
          </a:xfrm>
          <a:prstGeom prst="rect">
            <a:avLst/>
          </a:prstGeom>
          <a:noFill/>
        </p:spPr>
        <p:txBody>
          <a:bodyPr wrap="square" rtlCol="0">
            <a:spAutoFit/>
          </a:bodyPr>
          <a:lstStyle/>
          <a:p>
            <a:r>
              <a:rPr lang="en-US" sz="1600" dirty="0">
                <a:solidFill>
                  <a:schemeClr val="bg1"/>
                </a:solidFill>
                <a:latin typeface="+mj-lt"/>
              </a:rPr>
              <a:t>Cisco’s Inclusion and Collaboration (I&amp;C) Community increases inclusion by providing safe spaces where employees feel comfortable bringing their whole selves to work. Our digitized global platform–ICC Connect–enables diverse groups to connect, collaborate and innovate with team members around the world who share their interests and passions. </a:t>
            </a:r>
          </a:p>
        </p:txBody>
      </p:sp>
      <p:sp>
        <p:nvSpPr>
          <p:cNvPr id="7" name="TextBox 6">
            <a:extLst>
              <a:ext uri="{FF2B5EF4-FFF2-40B4-BE49-F238E27FC236}">
                <a16:creationId xmlns:a16="http://schemas.microsoft.com/office/drawing/2014/main" id="{41494010-E82F-3640-BBEA-9595E0096A20}"/>
              </a:ext>
            </a:extLst>
          </p:cNvPr>
          <p:cNvSpPr txBox="1"/>
          <p:nvPr/>
        </p:nvSpPr>
        <p:spPr>
          <a:xfrm>
            <a:off x="215583" y="295613"/>
            <a:ext cx="4589128" cy="523220"/>
          </a:xfrm>
          <a:prstGeom prst="rect">
            <a:avLst/>
          </a:prstGeom>
          <a:noFill/>
        </p:spPr>
        <p:txBody>
          <a:bodyPr wrap="square" rtlCol="0">
            <a:spAutoFit/>
          </a:bodyPr>
          <a:lstStyle/>
          <a:p>
            <a:r>
              <a:rPr lang="en-US" sz="2800" dirty="0">
                <a:solidFill>
                  <a:schemeClr val="bg1"/>
                </a:solidFill>
                <a:latin typeface="+mn-lt"/>
              </a:rPr>
              <a:t>I&amp;C Community</a:t>
            </a:r>
          </a:p>
        </p:txBody>
      </p:sp>
      <p:pic>
        <p:nvPicPr>
          <p:cNvPr id="28"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571999" y="873125"/>
            <a:ext cx="3733801" cy="2459038"/>
          </a:xfrm>
          <a:prstGeom prst="roundRect">
            <a:avLst>
              <a:gd name="adj" fmla="val 7230"/>
            </a:avLst>
          </a:prstGeom>
          <a:noFill/>
          <a:ln w="28575">
            <a:solidFill>
              <a:schemeClr val="bg2"/>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81853B9-10E3-F440-AC86-79CC32842173}"/>
              </a:ext>
            </a:extLst>
          </p:cNvPr>
          <p:cNvSpPr txBox="1"/>
          <p:nvPr/>
        </p:nvSpPr>
        <p:spPr>
          <a:xfrm>
            <a:off x="271763" y="3516912"/>
            <a:ext cx="1440668" cy="707886"/>
          </a:xfrm>
          <a:prstGeom prst="rect">
            <a:avLst/>
          </a:prstGeom>
          <a:noFill/>
        </p:spPr>
        <p:txBody>
          <a:bodyPr wrap="square" rtlCol="0">
            <a:spAutoFit/>
          </a:bodyPr>
          <a:lstStyle/>
          <a:p>
            <a:r>
              <a:rPr lang="en-US" sz="2800" dirty="0">
                <a:solidFill>
                  <a:schemeClr val="bg1"/>
                </a:solidFill>
                <a:latin typeface="+mj-lt"/>
                <a:cs typeface="CiscoSansTT" panose="020B0503020201020303" pitchFamily="34" charset="0"/>
              </a:rPr>
              <a:t>29K</a:t>
            </a:r>
            <a:br>
              <a:rPr lang="en-US" sz="2400" dirty="0">
                <a:solidFill>
                  <a:schemeClr val="bg2"/>
                </a:solidFill>
                <a:latin typeface="CiscoSansTT" panose="020B0503020201020303" pitchFamily="34" charset="0"/>
                <a:cs typeface="CiscoSansTT" panose="020B0503020201020303" pitchFamily="34" charset="0"/>
              </a:rPr>
            </a:br>
            <a:r>
              <a:rPr lang="en-US" sz="1200" dirty="0">
                <a:solidFill>
                  <a:schemeClr val="bg2"/>
                </a:solidFill>
                <a:latin typeface="+mj-lt"/>
                <a:cs typeface="CiscoSansTT" panose="020B0503020201020303" pitchFamily="34" charset="0"/>
              </a:rPr>
              <a:t>active members</a:t>
            </a:r>
          </a:p>
        </p:txBody>
      </p:sp>
      <p:sp>
        <p:nvSpPr>
          <p:cNvPr id="14" name="TextBox 13">
            <a:extLst>
              <a:ext uri="{FF2B5EF4-FFF2-40B4-BE49-F238E27FC236}">
                <a16:creationId xmlns:a16="http://schemas.microsoft.com/office/drawing/2014/main" id="{EB8597CB-3A6E-D241-9447-8E94365C23D8}"/>
              </a:ext>
            </a:extLst>
          </p:cNvPr>
          <p:cNvSpPr txBox="1"/>
          <p:nvPr/>
        </p:nvSpPr>
        <p:spPr>
          <a:xfrm>
            <a:off x="1975888" y="3513963"/>
            <a:ext cx="954528" cy="707886"/>
          </a:xfrm>
          <a:prstGeom prst="rect">
            <a:avLst/>
          </a:prstGeom>
          <a:noFill/>
        </p:spPr>
        <p:txBody>
          <a:bodyPr wrap="square" rtlCol="0">
            <a:spAutoFit/>
          </a:bodyPr>
          <a:lstStyle/>
          <a:p>
            <a:r>
              <a:rPr lang="en-US" sz="2800" dirty="0">
                <a:solidFill>
                  <a:schemeClr val="bg1"/>
                </a:solidFill>
                <a:latin typeface="+mj-lt"/>
                <a:cs typeface="CiscoSansTT" panose="020B0503020201020303" pitchFamily="34" charset="0"/>
              </a:rPr>
              <a:t>73</a:t>
            </a:r>
          </a:p>
          <a:p>
            <a:r>
              <a:rPr lang="en-US" sz="1200" dirty="0">
                <a:solidFill>
                  <a:schemeClr val="bg2"/>
                </a:solidFill>
                <a:latin typeface="+mj-lt"/>
                <a:cs typeface="CiscoSansTT" panose="020B0503020201020303" pitchFamily="34" charset="0"/>
              </a:rPr>
              <a:t>countries</a:t>
            </a:r>
          </a:p>
        </p:txBody>
      </p:sp>
      <p:sp>
        <p:nvSpPr>
          <p:cNvPr id="15" name="TextBox 14">
            <a:extLst>
              <a:ext uri="{FF2B5EF4-FFF2-40B4-BE49-F238E27FC236}">
                <a16:creationId xmlns:a16="http://schemas.microsoft.com/office/drawing/2014/main" id="{E1D9C0C8-0BD5-AA45-9ABD-F58D08947A8F}"/>
              </a:ext>
            </a:extLst>
          </p:cNvPr>
          <p:cNvSpPr txBox="1"/>
          <p:nvPr/>
        </p:nvSpPr>
        <p:spPr>
          <a:xfrm>
            <a:off x="3151738" y="3520680"/>
            <a:ext cx="954528" cy="707886"/>
          </a:xfrm>
          <a:prstGeom prst="rect">
            <a:avLst/>
          </a:prstGeom>
          <a:noFill/>
        </p:spPr>
        <p:txBody>
          <a:bodyPr wrap="square" rtlCol="0">
            <a:spAutoFit/>
          </a:bodyPr>
          <a:lstStyle/>
          <a:p>
            <a:r>
              <a:rPr lang="en-US" sz="2800" dirty="0">
                <a:solidFill>
                  <a:schemeClr val="bg1"/>
                </a:solidFill>
                <a:latin typeface="+mj-lt"/>
                <a:cs typeface="CiscoSansTT" panose="020B0503020201020303" pitchFamily="34" charset="0"/>
              </a:rPr>
              <a:t>243</a:t>
            </a:r>
          </a:p>
          <a:p>
            <a:r>
              <a:rPr lang="en-US" sz="1200" dirty="0">
                <a:solidFill>
                  <a:schemeClr val="bg2"/>
                </a:solidFill>
                <a:latin typeface="+mj-lt"/>
                <a:cs typeface="CiscoSansTT" panose="020B0503020201020303" pitchFamily="34" charset="0"/>
              </a:rPr>
              <a:t>chapters</a:t>
            </a:r>
          </a:p>
        </p:txBody>
      </p:sp>
      <p:cxnSp>
        <p:nvCxnSpPr>
          <p:cNvPr id="21" name="Straight Connector 20">
            <a:extLst>
              <a:ext uri="{FF2B5EF4-FFF2-40B4-BE49-F238E27FC236}">
                <a16:creationId xmlns:a16="http://schemas.microsoft.com/office/drawing/2014/main" id="{E3D110BA-60FD-7A44-A56E-2D7E21F13C17}"/>
              </a:ext>
            </a:extLst>
          </p:cNvPr>
          <p:cNvCxnSpPr>
            <a:cxnSpLocks/>
          </p:cNvCxnSpPr>
          <p:nvPr/>
        </p:nvCxnSpPr>
        <p:spPr>
          <a:xfrm>
            <a:off x="1761987" y="3520680"/>
            <a:ext cx="0" cy="757444"/>
          </a:xfrm>
          <a:prstGeom prst="line">
            <a:avLst/>
          </a:prstGeom>
          <a:ln w="158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3D110BA-60FD-7A44-A56E-2D7E21F13C17}"/>
              </a:ext>
            </a:extLst>
          </p:cNvPr>
          <p:cNvCxnSpPr>
            <a:cxnSpLocks/>
          </p:cNvCxnSpPr>
          <p:nvPr/>
        </p:nvCxnSpPr>
        <p:spPr>
          <a:xfrm>
            <a:off x="2994502" y="3516912"/>
            <a:ext cx="0" cy="757444"/>
          </a:xfrm>
          <a:prstGeom prst="line">
            <a:avLst/>
          </a:prstGeom>
          <a:ln w="158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308457" y="3489937"/>
            <a:ext cx="3090825" cy="954107"/>
          </a:xfrm>
          <a:prstGeom prst="rect">
            <a:avLst/>
          </a:prstGeom>
          <a:noFill/>
        </p:spPr>
        <p:txBody>
          <a:bodyPr wrap="square" rtlCol="0">
            <a:spAutoFit/>
          </a:bodyPr>
          <a:lstStyle/>
          <a:p>
            <a:r>
              <a:rPr lang="en-US" sz="2800" dirty="0">
                <a:solidFill>
                  <a:schemeClr val="accent1"/>
                </a:solidFill>
                <a:latin typeface="+mj-lt"/>
                <a:cs typeface="CiscoSansTT" panose="020B0503020201020303" pitchFamily="34" charset="0"/>
              </a:rPr>
              <a:t>27</a:t>
            </a:r>
          </a:p>
          <a:p>
            <a:r>
              <a:rPr lang="en-US" sz="1400" dirty="0">
                <a:latin typeface="+mn-lt"/>
              </a:rPr>
              <a:t>Employee Resource Organizations </a:t>
            </a:r>
          </a:p>
          <a:p>
            <a:r>
              <a:rPr lang="en-US" sz="1400" dirty="0">
                <a:latin typeface="+mn-lt"/>
              </a:rPr>
              <a:t>and Networks</a:t>
            </a:r>
            <a:endParaRPr lang="en-US" sz="1400" i="1" dirty="0">
              <a:latin typeface="+mn-lt"/>
            </a:endParaRPr>
          </a:p>
        </p:txBody>
      </p:sp>
    </p:spTree>
    <p:extLst>
      <p:ext uri="{BB962C8B-B14F-4D97-AF65-F5344CB8AC3E}">
        <p14:creationId xmlns:p14="http://schemas.microsoft.com/office/powerpoint/2010/main" val="457663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Shape 769"/>
          <p:cNvSpPr/>
          <p:nvPr/>
        </p:nvSpPr>
        <p:spPr>
          <a:xfrm>
            <a:off x="0" y="-9478"/>
            <a:ext cx="9141620" cy="2135458"/>
          </a:xfrm>
          <a:prstGeom prst="rect">
            <a:avLst/>
          </a:prstGeom>
          <a:solidFill>
            <a:schemeClr val="tx2"/>
          </a:solidFill>
          <a:ln w="12700">
            <a:miter lim="400000"/>
          </a:ln>
          <a:effectLst>
            <a:outerShdw sx="0" sy="0" rotWithShape="0">
              <a:scrgbClr r="0" g="0" b="0"/>
            </a:outerShdw>
          </a:effectLst>
          <a:extLst>
            <a:ext uri="{E45631CC-5BF2-4c18-A39C-3461C7D3F71A}">
              <a14:hiddenSp3d xmlns:a14="http://schemas.microsoft.com/office/drawing/2010/main" xmlns=""/>
            </a:ext>
          </a:extLst>
        </p:spPr>
        <p:txBody>
          <a:bodyPr wrap="square" lIns="17136" tIns="34290" rIns="17136" bIns="34290" anchor="ctr">
            <a:noAutofit/>
          </a:bodyPr>
          <a:lstStyle/>
          <a:p>
            <a:pPr algn="ctr">
              <a:defRPr>
                <a:solidFill>
                  <a:srgbClr val="FFFFFF"/>
                </a:solidFill>
              </a:defRPr>
            </a:pPr>
            <a:endParaRPr sz="700" dirty="0">
              <a:latin typeface="+mj-lt"/>
            </a:endParaRPr>
          </a:p>
        </p:txBody>
      </p:sp>
      <p:sp>
        <p:nvSpPr>
          <p:cNvPr id="773" name="Shape 773"/>
          <p:cNvSpPr/>
          <p:nvPr/>
        </p:nvSpPr>
        <p:spPr>
          <a:xfrm>
            <a:off x="493856" y="158724"/>
            <a:ext cx="6182841" cy="807479"/>
          </a:xfrm>
          <a:prstGeom prst="rect">
            <a:avLst/>
          </a:prstGeom>
          <a:ln w="12700">
            <a:miter lim="400000"/>
          </a:ln>
          <a:effectLst>
            <a:outerShdw sx="0" sy="0" rotWithShape="0">
              <a:scrgbClr r="0" g="0" b="0"/>
            </a:outerShdw>
          </a:effectLst>
          <a:extLst>
            <a:ext uri="{C572A759-6A51-4108-AA02-DFA0A04FC94B}">
              <ma14:wrappingTextBoxFlag xmlns:ma14="http://schemas.microsoft.com/office/mac/drawingml/2011/main" xmlns="" val="1"/>
            </a:ext>
            <a:ext uri="{E45631CC-5BF2-4c18-A39C-3461C7D3F71A}">
              <a14:hiddenSp3d xmlns:a14="http://schemas.microsoft.com/office/drawing/2010/main" xmlns=""/>
            </a:ext>
          </a:extLst>
        </p:spPr>
        <p:txBody>
          <a:bodyPr wrap="square" lIns="34265" tIns="34265" rIns="34265" bIns="34265">
            <a:noAutofit/>
          </a:bodyPr>
          <a:lstStyle>
            <a:lvl1pPr>
              <a:lnSpc>
                <a:spcPct val="140000"/>
              </a:lnSpc>
              <a:spcBef>
                <a:spcPts val="2000"/>
              </a:spcBef>
              <a:defRPr sz="3200">
                <a:solidFill>
                  <a:srgbClr val="FFFFFF"/>
                </a:solidFill>
              </a:defRPr>
            </a:lvl1pPr>
          </a:lstStyle>
          <a:p>
            <a:pPr>
              <a:spcBef>
                <a:spcPts val="0"/>
              </a:spcBef>
            </a:pPr>
            <a:r>
              <a:rPr lang="en-US" dirty="0">
                <a:latin typeface="+mj-lt"/>
              </a:rPr>
              <a:t>I&amp;C Solutions Portfolio</a:t>
            </a:r>
          </a:p>
          <a:p>
            <a:pPr>
              <a:spcBef>
                <a:spcPts val="0"/>
              </a:spcBef>
            </a:pPr>
            <a:r>
              <a:rPr lang="en-US" sz="1400" dirty="0">
                <a:latin typeface="+mj-lt"/>
              </a:rPr>
              <a:t>All our Inclusion &amp; Collaboration solutions and partnerships have been specifically designed to address bias, encourage allyship, advance full-spectrum diversity, and promote empathy, belonging, and vulnerability.</a:t>
            </a:r>
            <a:endParaRPr sz="1400" dirty="0">
              <a:solidFill>
                <a:schemeClr val="bg2"/>
              </a:solidFill>
              <a:latin typeface="+mj-lt"/>
            </a:endParaRPr>
          </a:p>
        </p:txBody>
      </p:sp>
      <p:sp>
        <p:nvSpPr>
          <p:cNvPr id="3" name="Rectangle 2">
            <a:extLst>
              <a:ext uri="{FF2B5EF4-FFF2-40B4-BE49-F238E27FC236}">
                <a16:creationId xmlns:a16="http://schemas.microsoft.com/office/drawing/2014/main" id="{7437FC67-5E8D-4464-A21A-039934722079}"/>
              </a:ext>
            </a:extLst>
          </p:cNvPr>
          <p:cNvSpPr/>
          <p:nvPr/>
        </p:nvSpPr>
        <p:spPr>
          <a:xfrm>
            <a:off x="493856" y="2294182"/>
            <a:ext cx="2514523" cy="1461939"/>
          </a:xfrm>
          <a:prstGeom prst="rect">
            <a:avLst/>
          </a:prstGeom>
        </p:spPr>
        <p:txBody>
          <a:bodyPr wrap="square">
            <a:spAutoFit/>
          </a:bodyPr>
          <a:lstStyle/>
          <a:p>
            <a:pPr lvl="0" defTabSz="685800" fontAlgn="auto">
              <a:spcBef>
                <a:spcPts val="0"/>
              </a:spcBef>
              <a:spcAft>
                <a:spcPts val="0"/>
              </a:spcAft>
              <a:defRPr/>
            </a:pPr>
            <a:r>
              <a:rPr lang="en-US" sz="1200" b="1" dirty="0">
                <a:solidFill>
                  <a:schemeClr val="tx2"/>
                </a:solidFill>
                <a:latin typeface="CiscoSansTT ExtraLight"/>
                <a:cs typeface="CiscoSansTT" panose="020B0503020201020303" pitchFamily="34" charset="0"/>
              </a:rPr>
              <a:t>Strategic Partnerships	</a:t>
            </a:r>
          </a:p>
          <a:p>
            <a:r>
              <a:rPr lang="en-US" sz="1100" dirty="0">
                <a:solidFill>
                  <a:schemeClr val="tx2"/>
                </a:solidFill>
                <a:latin typeface="CiscoSansTT ExtraLight"/>
                <a:cs typeface="CiscoSansTT" panose="020B0503020201020303" pitchFamily="34" charset="0"/>
              </a:rPr>
              <a:t>Expand our ability to recognize extraordinary diverse talent and give our emerging leaders the capabilities, mentoring, and sponsorship, and insightful experiences they need to progress in their careers. </a:t>
            </a:r>
          </a:p>
        </p:txBody>
      </p:sp>
      <p:sp>
        <p:nvSpPr>
          <p:cNvPr id="4" name="Rectangle 3">
            <a:extLst>
              <a:ext uri="{FF2B5EF4-FFF2-40B4-BE49-F238E27FC236}">
                <a16:creationId xmlns:a16="http://schemas.microsoft.com/office/drawing/2014/main" id="{9F1BC1FD-1C6A-4194-A1BA-EDFE246A87EF}"/>
              </a:ext>
            </a:extLst>
          </p:cNvPr>
          <p:cNvSpPr/>
          <p:nvPr/>
        </p:nvSpPr>
        <p:spPr>
          <a:xfrm>
            <a:off x="3390670" y="2297142"/>
            <a:ext cx="2933521" cy="1292662"/>
          </a:xfrm>
          <a:prstGeom prst="rect">
            <a:avLst/>
          </a:prstGeom>
        </p:spPr>
        <p:txBody>
          <a:bodyPr wrap="square">
            <a:spAutoFit/>
          </a:bodyPr>
          <a:lstStyle/>
          <a:p>
            <a:pPr lvl="0" defTabSz="685800" fontAlgn="auto">
              <a:spcBef>
                <a:spcPts val="0"/>
              </a:spcBef>
              <a:spcAft>
                <a:spcPts val="0"/>
              </a:spcAft>
              <a:defRPr/>
            </a:pPr>
            <a:r>
              <a:rPr lang="en-US" sz="1200" b="1" dirty="0" err="1">
                <a:solidFill>
                  <a:schemeClr val="tx2"/>
                </a:solidFill>
                <a:latin typeface="CiscoSansTT ExtraLight"/>
                <a:cs typeface="CiscoSansTT" panose="020B0503020201020303" pitchFamily="34" charset="0"/>
              </a:rPr>
              <a:t>GlobeSmart</a:t>
            </a:r>
            <a:endParaRPr lang="en-US" sz="1200" b="1" dirty="0">
              <a:solidFill>
                <a:schemeClr val="tx2"/>
              </a:solidFill>
              <a:latin typeface="CiscoSansTT ExtraLight"/>
              <a:cs typeface="CiscoSansTT" panose="020B0503020201020303" pitchFamily="34" charset="0"/>
            </a:endParaRPr>
          </a:p>
          <a:p>
            <a:pPr lvl="0" defTabSz="685800" fontAlgn="auto">
              <a:spcBef>
                <a:spcPts val="0"/>
              </a:spcBef>
              <a:spcAft>
                <a:spcPts val="0"/>
              </a:spcAft>
              <a:defRPr/>
            </a:pPr>
            <a:r>
              <a:rPr lang="en-US" sz="1100" dirty="0">
                <a:solidFill>
                  <a:schemeClr val="tx2"/>
                </a:solidFill>
                <a:latin typeface="CiscoSansTT ExtraLight"/>
                <a:cs typeface="CiscoSansTT" panose="020B0503020201020303" pitchFamily="34" charset="0"/>
              </a:rPr>
              <a:t>An online reference tool with detailed information on the business-related culture of more than 93 countries. </a:t>
            </a:r>
            <a:r>
              <a:rPr lang="en-US" sz="1100" dirty="0" err="1">
                <a:solidFill>
                  <a:schemeClr val="tx2"/>
                </a:solidFill>
                <a:latin typeface="CiscoSansTT ExtraLight"/>
                <a:cs typeface="CiscoSansTT" panose="020B0503020201020303" pitchFamily="34" charset="0"/>
              </a:rPr>
              <a:t>GlobeSmart</a:t>
            </a:r>
            <a:r>
              <a:rPr lang="en-US" sz="1100" dirty="0">
                <a:solidFill>
                  <a:schemeClr val="tx2"/>
                </a:solidFill>
                <a:latin typeface="CiscoSansTT ExtraLight"/>
                <a:cs typeface="CiscoSansTT" panose="020B0503020201020303" pitchFamily="34" charset="0"/>
              </a:rPr>
              <a:t> can help employees work more effectively with team members, customers, suppliers, and partners from diverse cultural background. </a:t>
            </a:r>
          </a:p>
        </p:txBody>
      </p:sp>
      <p:cxnSp>
        <p:nvCxnSpPr>
          <p:cNvPr id="13" name="Straight Connector 12">
            <a:extLst>
              <a:ext uri="{FF2B5EF4-FFF2-40B4-BE49-F238E27FC236}">
                <a16:creationId xmlns:a16="http://schemas.microsoft.com/office/drawing/2014/main" id="{47301BBA-18A9-40D9-8197-568F863AE0D2}"/>
              </a:ext>
            </a:extLst>
          </p:cNvPr>
          <p:cNvCxnSpPr>
            <a:cxnSpLocks/>
          </p:cNvCxnSpPr>
          <p:nvPr/>
        </p:nvCxnSpPr>
        <p:spPr>
          <a:xfrm>
            <a:off x="357216" y="2371236"/>
            <a:ext cx="0" cy="11444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A97645-801D-487C-9FFB-73FEF0B3AF77}"/>
              </a:ext>
            </a:extLst>
          </p:cNvPr>
          <p:cNvCxnSpPr>
            <a:cxnSpLocks/>
          </p:cNvCxnSpPr>
          <p:nvPr/>
        </p:nvCxnSpPr>
        <p:spPr>
          <a:xfrm>
            <a:off x="3332861" y="2371236"/>
            <a:ext cx="0" cy="1144474"/>
          </a:xfrm>
          <a:prstGeom prst="line">
            <a:avLst/>
          </a:prstGeom>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C38AAF76-E099-4997-9DA6-044C641AEBBC}"/>
              </a:ext>
            </a:extLst>
          </p:cNvPr>
          <p:cNvSpPr/>
          <p:nvPr/>
        </p:nvSpPr>
        <p:spPr>
          <a:xfrm>
            <a:off x="7245189" y="1179748"/>
            <a:ext cx="1579079" cy="1596570"/>
          </a:xfrm>
          <a:prstGeom prst="ellipse">
            <a:avLst/>
          </a:prstGeom>
          <a:solidFill>
            <a:schemeClr val="bg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4023465E-B413-449E-87B7-BD72F2A0D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2997" y="1246302"/>
            <a:ext cx="1463462" cy="1463462"/>
          </a:xfrm>
          <a:prstGeom prst="rect">
            <a:avLst/>
          </a:prstGeom>
        </p:spPr>
      </p:pic>
      <p:cxnSp>
        <p:nvCxnSpPr>
          <p:cNvPr id="19" name="Straight Connector 18">
            <a:extLst>
              <a:ext uri="{FF2B5EF4-FFF2-40B4-BE49-F238E27FC236}">
                <a16:creationId xmlns:a16="http://schemas.microsoft.com/office/drawing/2014/main" id="{FEA8272A-A845-45D8-A685-373D47B9D0E9}"/>
              </a:ext>
            </a:extLst>
          </p:cNvPr>
          <p:cNvCxnSpPr>
            <a:cxnSpLocks/>
          </p:cNvCxnSpPr>
          <p:nvPr/>
        </p:nvCxnSpPr>
        <p:spPr>
          <a:xfrm>
            <a:off x="357216" y="3840058"/>
            <a:ext cx="0" cy="10120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9BD49B2-D8B9-4488-A1A5-CCA5DD01BB65}"/>
              </a:ext>
            </a:extLst>
          </p:cNvPr>
          <p:cNvCxnSpPr>
            <a:cxnSpLocks/>
          </p:cNvCxnSpPr>
          <p:nvPr/>
        </p:nvCxnSpPr>
        <p:spPr>
          <a:xfrm>
            <a:off x="3332861" y="3840058"/>
            <a:ext cx="0" cy="10120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20915F-983E-4105-BD90-B7CD24AD5F8B}"/>
              </a:ext>
            </a:extLst>
          </p:cNvPr>
          <p:cNvCxnSpPr>
            <a:cxnSpLocks/>
          </p:cNvCxnSpPr>
          <p:nvPr/>
        </p:nvCxnSpPr>
        <p:spPr>
          <a:xfrm>
            <a:off x="6432332" y="2294182"/>
            <a:ext cx="0" cy="2557920"/>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BAE5FF3-CF78-4F42-9FFA-DF3E248A1F8C}"/>
              </a:ext>
            </a:extLst>
          </p:cNvPr>
          <p:cNvSpPr/>
          <p:nvPr/>
        </p:nvSpPr>
        <p:spPr>
          <a:xfrm>
            <a:off x="493919" y="3840759"/>
            <a:ext cx="2864167" cy="784830"/>
          </a:xfrm>
          <a:prstGeom prst="rect">
            <a:avLst/>
          </a:prstGeom>
        </p:spPr>
        <p:txBody>
          <a:bodyPr wrap="square">
            <a:spAutoFit/>
          </a:bodyPr>
          <a:lstStyle/>
          <a:p>
            <a:pPr lvl="0" defTabSz="685800" fontAlgn="auto">
              <a:spcBef>
                <a:spcPts val="0"/>
              </a:spcBef>
              <a:spcAft>
                <a:spcPts val="0"/>
              </a:spcAft>
              <a:defRPr/>
            </a:pPr>
            <a:r>
              <a:rPr lang="en-US" sz="1200" b="1" dirty="0">
                <a:solidFill>
                  <a:schemeClr val="tx2"/>
                </a:solidFill>
                <a:latin typeface="CiscoSansTT ExtraLight"/>
                <a:cs typeface="CiscoSansTT" panose="020B0503020201020303" pitchFamily="34" charset="0"/>
              </a:rPr>
              <a:t>Bias Mitigation</a:t>
            </a:r>
          </a:p>
          <a:p>
            <a:pPr lvl="0" defTabSz="685800" fontAlgn="auto">
              <a:spcBef>
                <a:spcPts val="0"/>
              </a:spcBef>
              <a:spcAft>
                <a:spcPts val="0"/>
              </a:spcAft>
              <a:defRPr/>
            </a:pPr>
            <a:r>
              <a:rPr lang="en-US" sz="1100" dirty="0">
                <a:solidFill>
                  <a:schemeClr val="tx2"/>
                </a:solidFill>
                <a:latin typeface="CiscoSansTT ExtraLight"/>
                <a:cs typeface="CiscoSansTT" panose="020B0503020201020303" pitchFamily="34" charset="0"/>
              </a:rPr>
              <a:t>Create an inclusive and conscious culture by mitigating bias in our people, leaders, processes, and employee experiences.</a:t>
            </a:r>
          </a:p>
        </p:txBody>
      </p:sp>
      <p:sp>
        <p:nvSpPr>
          <p:cNvPr id="25" name="Rectangle 24">
            <a:extLst>
              <a:ext uri="{FF2B5EF4-FFF2-40B4-BE49-F238E27FC236}">
                <a16:creationId xmlns:a16="http://schemas.microsoft.com/office/drawing/2014/main" id="{187B0C9C-3F83-49BD-95F5-2E80ADB4F780}"/>
              </a:ext>
            </a:extLst>
          </p:cNvPr>
          <p:cNvSpPr/>
          <p:nvPr/>
        </p:nvSpPr>
        <p:spPr>
          <a:xfrm>
            <a:off x="3390670" y="3833941"/>
            <a:ext cx="2864167" cy="954107"/>
          </a:xfrm>
          <a:prstGeom prst="rect">
            <a:avLst/>
          </a:prstGeom>
        </p:spPr>
        <p:txBody>
          <a:bodyPr wrap="square">
            <a:spAutoFit/>
          </a:bodyPr>
          <a:lstStyle/>
          <a:p>
            <a:pPr lvl="0" defTabSz="685800" fontAlgn="auto">
              <a:spcBef>
                <a:spcPts val="0"/>
              </a:spcBef>
              <a:spcAft>
                <a:spcPts val="0"/>
              </a:spcAft>
              <a:defRPr/>
            </a:pPr>
            <a:r>
              <a:rPr lang="en-US" sz="1200" b="1" dirty="0">
                <a:solidFill>
                  <a:schemeClr val="tx2"/>
                </a:solidFill>
                <a:latin typeface="CiscoSansTT ExtraLight"/>
                <a:cs typeface="CiscoSansTT" panose="020B0503020201020303" pitchFamily="34" charset="0"/>
              </a:rPr>
              <a:t>Courageous Conversations</a:t>
            </a:r>
          </a:p>
          <a:p>
            <a:pPr lvl="0" defTabSz="685800" fontAlgn="auto">
              <a:spcBef>
                <a:spcPts val="0"/>
              </a:spcBef>
              <a:spcAft>
                <a:spcPts val="0"/>
              </a:spcAft>
              <a:defRPr/>
            </a:pPr>
            <a:r>
              <a:rPr lang="en-US" sz="1100" dirty="0">
                <a:solidFill>
                  <a:schemeClr val="tx2"/>
                </a:solidFill>
                <a:latin typeface="CiscoSansTT ExtraLight"/>
                <a:cs typeface="CiscoSansTT" panose="020B0503020201020303" pitchFamily="34" charset="0"/>
              </a:rPr>
              <a:t>Provided discussion guides on how to facilitate authentic conversations around sensitive topics, practice tools, and resources to promote on-going dialog.</a:t>
            </a:r>
          </a:p>
        </p:txBody>
      </p:sp>
      <p:sp>
        <p:nvSpPr>
          <p:cNvPr id="26" name="Rectangle 25">
            <a:extLst>
              <a:ext uri="{FF2B5EF4-FFF2-40B4-BE49-F238E27FC236}">
                <a16:creationId xmlns:a16="http://schemas.microsoft.com/office/drawing/2014/main" id="{89AF8F2B-E3D1-4BB7-BB4F-747FDCB406AF}"/>
              </a:ext>
            </a:extLst>
          </p:cNvPr>
          <p:cNvSpPr/>
          <p:nvPr/>
        </p:nvSpPr>
        <p:spPr>
          <a:xfrm>
            <a:off x="6572008" y="3148144"/>
            <a:ext cx="2301819" cy="1631216"/>
          </a:xfrm>
          <a:prstGeom prst="rect">
            <a:avLst/>
          </a:prstGeom>
        </p:spPr>
        <p:txBody>
          <a:bodyPr wrap="square">
            <a:spAutoFit/>
          </a:bodyPr>
          <a:lstStyle/>
          <a:p>
            <a:pPr lvl="0" defTabSz="685800" fontAlgn="auto">
              <a:spcBef>
                <a:spcPts val="0"/>
              </a:spcBef>
              <a:spcAft>
                <a:spcPts val="0"/>
              </a:spcAft>
              <a:defRPr/>
            </a:pPr>
            <a:r>
              <a:rPr lang="en-US" sz="1200" b="1" dirty="0">
                <a:solidFill>
                  <a:schemeClr val="tx2"/>
                </a:solidFill>
                <a:latin typeface="CiscoSansTT ExtraLight"/>
                <a:cs typeface="CiscoSansTT" panose="020B0503020201020303" pitchFamily="34" charset="0"/>
              </a:rPr>
              <a:t>Next Generation Leaders</a:t>
            </a:r>
          </a:p>
          <a:p>
            <a:r>
              <a:rPr lang="en-US" sz="1100" dirty="0">
                <a:solidFill>
                  <a:schemeClr val="tx2"/>
                </a:solidFill>
                <a:latin typeface="CiscoSansTT ExtraLight"/>
                <a:cs typeface="CiscoSansTT" panose="020B0503020201020303" pitchFamily="34" charset="0"/>
              </a:rPr>
              <a:t>Create Next Generation Leaders transforms leadership development with managers and their diverse employees by embarking on a six-month journey to embrace differences, unlock talent, and foster disruptive thinking. </a:t>
            </a:r>
          </a:p>
        </p:txBody>
      </p:sp>
    </p:spTree>
    <p:extLst>
      <p:ext uri="{BB962C8B-B14F-4D97-AF65-F5344CB8AC3E}">
        <p14:creationId xmlns:p14="http://schemas.microsoft.com/office/powerpoint/2010/main" val="142294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3" grpId="0"/>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EAFA66-3613-4C68-8CCC-33E6A9D03122}"/>
              </a:ext>
            </a:extLst>
          </p:cNvPr>
          <p:cNvSpPr/>
          <p:nvPr/>
        </p:nvSpPr>
        <p:spPr>
          <a:xfrm>
            <a:off x="0" y="1670050"/>
            <a:ext cx="9144000" cy="263525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 name="TextBox 3">
            <a:extLst>
              <a:ext uri="{FF2B5EF4-FFF2-40B4-BE49-F238E27FC236}">
                <a16:creationId xmlns:a16="http://schemas.microsoft.com/office/drawing/2014/main" id="{515961BD-F004-48FD-9D14-EE8E9E057113}"/>
              </a:ext>
            </a:extLst>
          </p:cNvPr>
          <p:cNvSpPr txBox="1"/>
          <p:nvPr/>
        </p:nvSpPr>
        <p:spPr>
          <a:xfrm>
            <a:off x="1774711" y="559147"/>
            <a:ext cx="2869696" cy="70788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82828"/>
                </a:solidFill>
                <a:effectLst/>
                <a:uLnTx/>
                <a:uFillTx/>
                <a:latin typeface="CiscoSansTT ExtraLight"/>
                <a:ea typeface="ＭＳ Ｐゴシック" charset="0"/>
              </a:rPr>
              <a:t>The Power of Proximity</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cxnSp>
        <p:nvCxnSpPr>
          <p:cNvPr id="5" name="Straight Connector 4">
            <a:extLst>
              <a:ext uri="{FF2B5EF4-FFF2-40B4-BE49-F238E27FC236}">
                <a16:creationId xmlns:a16="http://schemas.microsoft.com/office/drawing/2014/main" id="{C8AE8E96-9267-4782-8823-65CA97C0BD4E}"/>
              </a:ext>
            </a:extLst>
          </p:cNvPr>
          <p:cNvCxnSpPr/>
          <p:nvPr/>
        </p:nvCxnSpPr>
        <p:spPr>
          <a:xfrm>
            <a:off x="1695450" y="596900"/>
            <a:ext cx="0" cy="64135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B8C627A-868A-47BE-A2DE-528B5F19B4E0}"/>
              </a:ext>
            </a:extLst>
          </p:cNvPr>
          <p:cNvSpPr txBox="1"/>
          <p:nvPr/>
        </p:nvSpPr>
        <p:spPr>
          <a:xfrm>
            <a:off x="1029891" y="524580"/>
            <a:ext cx="601448" cy="769441"/>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4400" b="1" dirty="0">
                <a:solidFill>
                  <a:srgbClr val="00B0F0"/>
                </a:solidFill>
                <a:latin typeface="CiscoSansTT ExtraLight"/>
              </a:rPr>
              <a:t>3</a:t>
            </a:r>
            <a:r>
              <a:rPr kumimoji="0" lang="en-US" sz="2000" b="0" i="0" u="none" strike="noStrike" kern="1200" cap="none" spc="0" normalizeH="0" baseline="0" noProof="0" dirty="0">
                <a:ln>
                  <a:noFill/>
                </a:ln>
                <a:solidFill>
                  <a:srgbClr val="282828"/>
                </a:solidFill>
                <a:effectLst/>
                <a:uLnTx/>
                <a:uFillTx/>
                <a:latin typeface="CiscoSansTT ExtraLight"/>
                <a:ea typeface="ＭＳ Ｐゴシック" charset="0"/>
              </a:rPr>
              <a:t> </a:t>
            </a:r>
          </a:p>
        </p:txBody>
      </p:sp>
      <p:sp>
        <p:nvSpPr>
          <p:cNvPr id="11" name="TextBox 10">
            <a:extLst>
              <a:ext uri="{FF2B5EF4-FFF2-40B4-BE49-F238E27FC236}">
                <a16:creationId xmlns:a16="http://schemas.microsoft.com/office/drawing/2014/main" id="{64E28B5F-9F9C-4877-AD2D-BB47085C09BC}"/>
              </a:ext>
            </a:extLst>
          </p:cNvPr>
          <p:cNvSpPr txBox="1"/>
          <p:nvPr/>
        </p:nvSpPr>
        <p:spPr>
          <a:xfrm>
            <a:off x="2518229" y="2516322"/>
            <a:ext cx="3918856" cy="707886"/>
          </a:xfrm>
          <a:prstGeom prst="rect">
            <a:avLst/>
          </a:prstGeom>
          <a:noFill/>
        </p:spPr>
        <p:txBody>
          <a:bodyPr wrap="square" rtlCol="0">
            <a:spAutoFit/>
          </a:bodyPr>
          <a:lstStyle/>
          <a:p>
            <a:pPr lvl="0" algn="ctr">
              <a:defRPr/>
            </a:pPr>
            <a:r>
              <a:rPr lang="en-US" sz="2000" dirty="0">
                <a:solidFill>
                  <a:srgbClr val="282828"/>
                </a:solidFill>
                <a:latin typeface="CiscoSansTT ExtraLight"/>
              </a:rPr>
              <a:t>Leverage dialogue and create shared meaning </a:t>
            </a:r>
            <a:endParaRPr kumimoji="0" lang="en-US" sz="20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12" name="TextBox 11">
            <a:extLst>
              <a:ext uri="{FF2B5EF4-FFF2-40B4-BE49-F238E27FC236}">
                <a16:creationId xmlns:a16="http://schemas.microsoft.com/office/drawing/2014/main" id="{4C050E00-32A9-409C-AB1C-7EF4C1C6B904}"/>
              </a:ext>
            </a:extLst>
          </p:cNvPr>
          <p:cNvSpPr txBox="1"/>
          <p:nvPr/>
        </p:nvSpPr>
        <p:spPr>
          <a:xfrm>
            <a:off x="1675572" y="1899722"/>
            <a:ext cx="1225015" cy="2646878"/>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600" b="0" i="0" u="none" strike="noStrike" kern="1200" cap="none" spc="0" normalizeH="0" baseline="0" noProof="0" dirty="0">
                <a:ln>
                  <a:noFill/>
                </a:ln>
                <a:solidFill>
                  <a:srgbClr val="FFFFFF"/>
                </a:solidFill>
                <a:effectLst/>
                <a:uLnTx/>
                <a:uFillTx/>
                <a:latin typeface="Arabic Typesetting" panose="020B0604020202020204" pitchFamily="66" charset="-78"/>
                <a:ea typeface="ＭＳ Ｐゴシック" charset="0"/>
                <a:cs typeface="Arabic Typesetting" panose="020B0604020202020204" pitchFamily="66" charset="-78"/>
              </a:rPr>
              <a:t>“</a:t>
            </a:r>
            <a:r>
              <a:rPr kumimoji="0" lang="en-US" sz="16600" b="0" i="0" u="none" strike="noStrike" kern="1200" cap="none" spc="0" normalizeH="0" baseline="0" noProof="0" dirty="0">
                <a:ln>
                  <a:noFill/>
                </a:ln>
                <a:solidFill>
                  <a:srgbClr val="282828"/>
                </a:solidFill>
                <a:effectLst/>
                <a:uLnTx/>
                <a:uFillTx/>
                <a:latin typeface="Arabic Typesetting" panose="020B0604020202020204" pitchFamily="66" charset="-78"/>
                <a:ea typeface="ＭＳ Ｐゴシック" charset="0"/>
                <a:cs typeface="Arabic Typesetting" panose="020B0604020202020204" pitchFamily="66" charset="-78"/>
              </a:rPr>
              <a:t> </a:t>
            </a:r>
          </a:p>
        </p:txBody>
      </p:sp>
      <p:sp>
        <p:nvSpPr>
          <p:cNvPr id="13" name="TextBox 12">
            <a:extLst>
              <a:ext uri="{FF2B5EF4-FFF2-40B4-BE49-F238E27FC236}">
                <a16:creationId xmlns:a16="http://schemas.microsoft.com/office/drawing/2014/main" id="{D519341C-65D9-4BF4-9AEE-A57899504561}"/>
              </a:ext>
            </a:extLst>
          </p:cNvPr>
          <p:cNvSpPr txBox="1"/>
          <p:nvPr/>
        </p:nvSpPr>
        <p:spPr>
          <a:xfrm rot="10800000">
            <a:off x="5722645" y="1428750"/>
            <a:ext cx="1225015" cy="2646878"/>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600" b="0" i="0" u="none" strike="noStrike" kern="1200" cap="none" spc="0" normalizeH="0" baseline="0" noProof="0" dirty="0">
                <a:ln>
                  <a:noFill/>
                </a:ln>
                <a:solidFill>
                  <a:srgbClr val="FFFFFF"/>
                </a:solidFill>
                <a:effectLst/>
                <a:uLnTx/>
                <a:uFillTx/>
                <a:latin typeface="Arabic Typesetting" panose="020B0604020202020204" pitchFamily="66" charset="-78"/>
                <a:ea typeface="ＭＳ Ｐゴシック" charset="0"/>
                <a:cs typeface="Arabic Typesetting" panose="020B0604020202020204" pitchFamily="66" charset="-78"/>
              </a:rPr>
              <a:t>“</a:t>
            </a:r>
            <a:r>
              <a:rPr kumimoji="0" lang="en-US" sz="16600" b="0" i="0" u="none" strike="noStrike" kern="1200" cap="none" spc="0" normalizeH="0" baseline="0" noProof="0" dirty="0">
                <a:ln>
                  <a:noFill/>
                </a:ln>
                <a:solidFill>
                  <a:srgbClr val="282828"/>
                </a:solidFill>
                <a:effectLst/>
                <a:uLnTx/>
                <a:uFillTx/>
                <a:latin typeface="Arabic Typesetting" panose="020B0604020202020204" pitchFamily="66" charset="-78"/>
                <a:ea typeface="ＭＳ Ｐゴシック" charset="0"/>
                <a:cs typeface="Arabic Typesetting" panose="020B0604020202020204" pitchFamily="66" charset="-78"/>
              </a:rPr>
              <a:t> </a:t>
            </a:r>
          </a:p>
        </p:txBody>
      </p:sp>
    </p:spTree>
    <p:extLst>
      <p:ext uri="{BB962C8B-B14F-4D97-AF65-F5344CB8AC3E}">
        <p14:creationId xmlns:p14="http://schemas.microsoft.com/office/powerpoint/2010/main" val="2782122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B9A98E1-C09F-44F1-9B0C-B23D31CF57FC}"/>
              </a:ext>
            </a:extLst>
          </p:cNvPr>
          <p:cNvSpPr>
            <a:spLocks noGrp="1"/>
          </p:cNvSpPr>
          <p:nvPr>
            <p:ph type="title"/>
          </p:nvPr>
        </p:nvSpPr>
        <p:spPr>
          <a:xfrm>
            <a:off x="437766" y="1659731"/>
            <a:ext cx="3808797" cy="1824038"/>
          </a:xfrm>
        </p:spPr>
        <p:txBody>
          <a:bodyPr/>
          <a:lstStyle/>
          <a:p>
            <a:r>
              <a:rPr lang="en-US" sz="2800" dirty="0">
                <a:solidFill>
                  <a:srgbClr val="282828"/>
                </a:solidFill>
              </a:rPr>
              <a:t>Get comfortable with being uncomfortable because that’s when learning happens.</a:t>
            </a:r>
            <a:br>
              <a:rPr lang="en-US" sz="2800" dirty="0">
                <a:solidFill>
                  <a:srgbClr val="282828"/>
                </a:solidFill>
              </a:rPr>
            </a:br>
            <a:endParaRPr lang="en-US" sz="2800" dirty="0"/>
          </a:p>
        </p:txBody>
      </p:sp>
      <p:pic>
        <p:nvPicPr>
          <p:cNvPr id="4" name="Picture Placeholder 3" descr="A person wearing a suit and tie&#10;&#10;Description automatically generated">
            <a:extLst>
              <a:ext uri="{FF2B5EF4-FFF2-40B4-BE49-F238E27FC236}">
                <a16:creationId xmlns:a16="http://schemas.microsoft.com/office/drawing/2014/main" id="{02EE35D3-146B-4B97-AD00-8621137CE275}"/>
              </a:ext>
            </a:extLst>
          </p:cNvPr>
          <p:cNvPicPr>
            <a:picLocks noGrp="1" noChangeAspect="1"/>
          </p:cNvPicPr>
          <p:nvPr>
            <p:ph type="pic" sz="quarter" idx="10"/>
          </p:nvPr>
        </p:nvPicPr>
        <p:blipFill rotWithShape="1">
          <a:blip r:embed="rId3"/>
          <a:srcRect l="15458" r="37958" b="1"/>
          <a:stretch/>
        </p:blipFill>
        <p:spPr>
          <a:xfrm>
            <a:off x="4580092" y="10"/>
            <a:ext cx="4563907" cy="5143490"/>
          </a:xfrm>
          <a:noFill/>
        </p:spPr>
      </p:pic>
      <p:sp>
        <p:nvSpPr>
          <p:cNvPr id="2" name="TextBox 1">
            <a:extLst>
              <a:ext uri="{FF2B5EF4-FFF2-40B4-BE49-F238E27FC236}">
                <a16:creationId xmlns:a16="http://schemas.microsoft.com/office/drawing/2014/main" id="{0ED3E145-5769-480D-974D-A32683C1C638}"/>
              </a:ext>
            </a:extLst>
          </p:cNvPr>
          <p:cNvSpPr txBox="1"/>
          <p:nvPr/>
        </p:nvSpPr>
        <p:spPr>
          <a:xfrm>
            <a:off x="4693920" y="4634746"/>
            <a:ext cx="1941557" cy="369332"/>
          </a:xfrm>
          <a:prstGeom prst="rect">
            <a:avLst/>
          </a:prstGeom>
          <a:noFill/>
        </p:spPr>
        <p:txBody>
          <a:bodyPr wrap="none" rtlCol="0">
            <a:spAutoFit/>
          </a:bodyPr>
          <a:lstStyle/>
          <a:p>
            <a:r>
              <a:rPr lang="en-US" dirty="0">
                <a:solidFill>
                  <a:schemeClr val="bg2"/>
                </a:solidFill>
                <a:latin typeface="+mj-lt"/>
              </a:rPr>
              <a:t>Bryan Stevenson</a:t>
            </a:r>
          </a:p>
        </p:txBody>
      </p:sp>
    </p:spTree>
    <p:extLst>
      <p:ext uri="{BB962C8B-B14F-4D97-AF65-F5344CB8AC3E}">
        <p14:creationId xmlns:p14="http://schemas.microsoft.com/office/powerpoint/2010/main" val="1489861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C17A6E-6F7D-4D7E-9A63-5FAD77106437}"/>
              </a:ext>
            </a:extLst>
          </p:cNvPr>
          <p:cNvSpPr>
            <a:spLocks noGrp="1"/>
          </p:cNvSpPr>
          <p:nvPr>
            <p:ph type="title"/>
          </p:nvPr>
        </p:nvSpPr>
        <p:spPr/>
        <p:txBody>
          <a:bodyPr/>
          <a:lstStyle/>
          <a:p>
            <a:r>
              <a:rPr lang="en-US" dirty="0"/>
              <a:t>Conversations we’re having now</a:t>
            </a:r>
          </a:p>
        </p:txBody>
      </p:sp>
      <p:sp>
        <p:nvSpPr>
          <p:cNvPr id="4" name="Rounded Rectangle 1">
            <a:extLst>
              <a:ext uri="{FF2B5EF4-FFF2-40B4-BE49-F238E27FC236}">
                <a16:creationId xmlns:a16="http://schemas.microsoft.com/office/drawing/2014/main" id="{45DAFC8C-B442-4C84-AB9E-075A6B3C556A}"/>
              </a:ext>
            </a:extLst>
          </p:cNvPr>
          <p:cNvSpPr/>
          <p:nvPr/>
        </p:nvSpPr>
        <p:spPr>
          <a:xfrm>
            <a:off x="437655" y="1804988"/>
            <a:ext cx="2729268" cy="2881314"/>
          </a:xfrm>
          <a:prstGeom prst="roundRect">
            <a:avLst>
              <a:gd name="adj" fmla="val 576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E2D28601-1486-4ABA-B797-0DD2C7785DBB}"/>
              </a:ext>
            </a:extLst>
          </p:cNvPr>
          <p:cNvSpPr txBox="1"/>
          <p:nvPr/>
        </p:nvSpPr>
        <p:spPr>
          <a:xfrm>
            <a:off x="672081" y="2917573"/>
            <a:ext cx="2453204" cy="1600438"/>
          </a:xfrm>
          <a:prstGeom prst="rect">
            <a:avLst/>
          </a:prstGeom>
          <a:noFill/>
        </p:spPr>
        <p:txBody>
          <a:bodyPr wrap="square" rtlCol="0">
            <a:spAutoFit/>
          </a:bodyPr>
          <a:lstStyle/>
          <a:p>
            <a:r>
              <a:rPr lang="en-US" sz="1600" dirty="0">
                <a:latin typeface="+mn-lt"/>
              </a:rPr>
              <a:t>How do we build a </a:t>
            </a:r>
            <a:r>
              <a:rPr lang="en-US" sz="1600" b="1" dirty="0">
                <a:latin typeface="+mn-lt"/>
              </a:rPr>
              <a:t>diverse talent pipeline</a:t>
            </a:r>
            <a:r>
              <a:rPr lang="en-US" sz="1600" dirty="0">
                <a:latin typeface="+mn-lt"/>
              </a:rPr>
              <a:t>? What are we doing to hire, develop, and engage our talent?</a:t>
            </a:r>
          </a:p>
          <a:p>
            <a:endParaRPr lang="en-US" dirty="0">
              <a:latin typeface="+mn-lt"/>
            </a:endParaRPr>
          </a:p>
        </p:txBody>
      </p:sp>
      <p:sp>
        <p:nvSpPr>
          <p:cNvPr id="14" name="Rounded Rectangle 1">
            <a:extLst>
              <a:ext uri="{FF2B5EF4-FFF2-40B4-BE49-F238E27FC236}">
                <a16:creationId xmlns:a16="http://schemas.microsoft.com/office/drawing/2014/main" id="{4062C498-0739-443F-A809-E1EA43C34207}"/>
              </a:ext>
            </a:extLst>
          </p:cNvPr>
          <p:cNvSpPr/>
          <p:nvPr/>
        </p:nvSpPr>
        <p:spPr>
          <a:xfrm>
            <a:off x="3345559" y="2718980"/>
            <a:ext cx="2861813" cy="1967321"/>
          </a:xfrm>
          <a:prstGeom prst="roundRect">
            <a:avLst>
              <a:gd name="adj" fmla="val 576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7A4A61F3-4916-4D34-B20F-52A74D3BCD4A}"/>
              </a:ext>
            </a:extLst>
          </p:cNvPr>
          <p:cNvSpPr txBox="1"/>
          <p:nvPr/>
        </p:nvSpPr>
        <p:spPr>
          <a:xfrm>
            <a:off x="3664466" y="3074615"/>
            <a:ext cx="2305828" cy="1354217"/>
          </a:xfrm>
          <a:prstGeom prst="rect">
            <a:avLst/>
          </a:prstGeom>
          <a:noFill/>
        </p:spPr>
        <p:txBody>
          <a:bodyPr wrap="square" rtlCol="0">
            <a:spAutoFit/>
          </a:bodyPr>
          <a:lstStyle/>
          <a:p>
            <a:r>
              <a:rPr lang="en-US" sz="1600" dirty="0">
                <a:latin typeface="+mj-lt"/>
              </a:rPr>
              <a:t>How do we help facilitate conversations about </a:t>
            </a:r>
            <a:r>
              <a:rPr lang="en-US" sz="1600" b="1" dirty="0">
                <a:latin typeface="+mj-lt"/>
              </a:rPr>
              <a:t>allyship &amp; advocacy</a:t>
            </a:r>
            <a:r>
              <a:rPr lang="en-US" sz="1600" dirty="0">
                <a:latin typeface="+mj-lt"/>
              </a:rPr>
              <a:t>?</a:t>
            </a:r>
          </a:p>
          <a:p>
            <a:endParaRPr lang="en-US" dirty="0">
              <a:latin typeface="+mn-lt"/>
            </a:endParaRPr>
          </a:p>
        </p:txBody>
      </p:sp>
      <p:sp>
        <p:nvSpPr>
          <p:cNvPr id="22" name="Rounded Rectangle 1">
            <a:extLst>
              <a:ext uri="{FF2B5EF4-FFF2-40B4-BE49-F238E27FC236}">
                <a16:creationId xmlns:a16="http://schemas.microsoft.com/office/drawing/2014/main" id="{7DC0E2BF-C3AC-425F-90FE-8DCC792F154C}"/>
              </a:ext>
            </a:extLst>
          </p:cNvPr>
          <p:cNvSpPr/>
          <p:nvPr/>
        </p:nvSpPr>
        <p:spPr>
          <a:xfrm>
            <a:off x="3345559" y="1177307"/>
            <a:ext cx="2861814" cy="1394443"/>
          </a:xfrm>
          <a:prstGeom prst="roundRect">
            <a:avLst>
              <a:gd name="adj" fmla="val 576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D786F9B7-22B3-4F9E-808F-FE38D98AF2AB}"/>
              </a:ext>
            </a:extLst>
          </p:cNvPr>
          <p:cNvSpPr>
            <a:spLocks noGrp="1"/>
          </p:cNvSpPr>
          <p:nvPr>
            <p:ph type="body" sz="quarter" idx="10"/>
          </p:nvPr>
        </p:nvSpPr>
        <p:spPr>
          <a:xfrm>
            <a:off x="3574560" y="1317439"/>
            <a:ext cx="2313906" cy="1327926"/>
          </a:xfrm>
        </p:spPr>
        <p:txBody>
          <a:bodyPr/>
          <a:lstStyle/>
          <a:p>
            <a:pPr marL="57150" indent="0">
              <a:buNone/>
            </a:pPr>
            <a:r>
              <a:rPr lang="en-US" sz="1600" dirty="0"/>
              <a:t>How can we leverage the power of proximity to create a culture of </a:t>
            </a:r>
            <a:r>
              <a:rPr lang="en-US" sz="1600" b="1" dirty="0"/>
              <a:t>sponsorship</a:t>
            </a:r>
          </a:p>
        </p:txBody>
      </p:sp>
      <p:sp>
        <p:nvSpPr>
          <p:cNvPr id="30" name="Rounded Rectangle 21">
            <a:extLst>
              <a:ext uri="{FF2B5EF4-FFF2-40B4-BE49-F238E27FC236}">
                <a16:creationId xmlns:a16="http://schemas.microsoft.com/office/drawing/2014/main" id="{A2293481-3F8D-4505-8F7E-65E148D25A45}"/>
              </a:ext>
            </a:extLst>
          </p:cNvPr>
          <p:cNvSpPr/>
          <p:nvPr/>
        </p:nvSpPr>
        <p:spPr>
          <a:xfrm>
            <a:off x="6386009" y="1177307"/>
            <a:ext cx="2453204" cy="3508994"/>
          </a:xfrm>
          <a:prstGeom prst="roundRect">
            <a:avLst>
              <a:gd name="adj" fmla="val 57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C2C9CC3E-A4A3-45C8-AB92-1865062051EB}"/>
              </a:ext>
            </a:extLst>
          </p:cNvPr>
          <p:cNvSpPr txBox="1"/>
          <p:nvPr/>
        </p:nvSpPr>
        <p:spPr>
          <a:xfrm>
            <a:off x="6756333" y="1510111"/>
            <a:ext cx="1730826" cy="3077766"/>
          </a:xfrm>
          <a:prstGeom prst="rect">
            <a:avLst/>
          </a:prstGeom>
          <a:noFill/>
        </p:spPr>
        <p:txBody>
          <a:bodyPr wrap="square" rtlCol="0">
            <a:spAutoFit/>
          </a:bodyPr>
          <a:lstStyle/>
          <a:p>
            <a:r>
              <a:rPr lang="en-US" sz="1600" dirty="0">
                <a:solidFill>
                  <a:schemeClr val="bg2"/>
                </a:solidFill>
                <a:latin typeface="+mj-lt"/>
              </a:rPr>
              <a:t>What is </a:t>
            </a:r>
            <a:r>
              <a:rPr lang="en-US" sz="1600" b="1" dirty="0">
                <a:solidFill>
                  <a:schemeClr val="bg2"/>
                </a:solidFill>
                <a:latin typeface="+mj-lt"/>
              </a:rPr>
              <a:t>unconscious bias </a:t>
            </a:r>
            <a:r>
              <a:rPr lang="en-US" sz="1600" dirty="0">
                <a:solidFill>
                  <a:schemeClr val="bg2"/>
                </a:solidFill>
                <a:latin typeface="+mj-lt"/>
              </a:rPr>
              <a:t>and how does it affect our behavior and decision making and subtle such as Micro-Inequities &amp; Micro-Aggressions?</a:t>
            </a:r>
          </a:p>
          <a:p>
            <a:endParaRPr lang="en-US" dirty="0">
              <a:latin typeface="+mn-lt"/>
            </a:endParaRPr>
          </a:p>
        </p:txBody>
      </p:sp>
      <p:pic>
        <p:nvPicPr>
          <p:cNvPr id="31" name="Picture 30">
            <a:extLst>
              <a:ext uri="{FF2B5EF4-FFF2-40B4-BE49-F238E27FC236}">
                <a16:creationId xmlns:a16="http://schemas.microsoft.com/office/drawing/2014/main" id="{4E945B46-848F-45EB-9365-3D0A6D02C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854" y="1172210"/>
            <a:ext cx="1463462" cy="1463462"/>
          </a:xfrm>
          <a:prstGeom prst="rect">
            <a:avLst/>
          </a:prstGeom>
        </p:spPr>
      </p:pic>
    </p:spTree>
    <p:extLst>
      <p:ext uri="{BB962C8B-B14F-4D97-AF65-F5344CB8AC3E}">
        <p14:creationId xmlns:p14="http://schemas.microsoft.com/office/powerpoint/2010/main" val="3285682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EAFA66-3613-4C68-8CCC-33E6A9D03122}"/>
              </a:ext>
            </a:extLst>
          </p:cNvPr>
          <p:cNvSpPr/>
          <p:nvPr/>
        </p:nvSpPr>
        <p:spPr>
          <a:xfrm>
            <a:off x="0" y="1670050"/>
            <a:ext cx="9144000" cy="263525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 name="TextBox 3">
            <a:extLst>
              <a:ext uri="{FF2B5EF4-FFF2-40B4-BE49-F238E27FC236}">
                <a16:creationId xmlns:a16="http://schemas.microsoft.com/office/drawing/2014/main" id="{515961BD-F004-48FD-9D14-EE8E9E057113}"/>
              </a:ext>
            </a:extLst>
          </p:cNvPr>
          <p:cNvSpPr txBox="1"/>
          <p:nvPr/>
        </p:nvSpPr>
        <p:spPr>
          <a:xfrm>
            <a:off x="1761688" y="492911"/>
            <a:ext cx="5941050" cy="1631216"/>
          </a:xfrm>
          <a:prstGeom prst="rect">
            <a:avLst/>
          </a:prstGeom>
          <a:noFill/>
        </p:spPr>
        <p:txBody>
          <a:bodyPr wrap="none" rtlCol="0">
            <a:spAutoFit/>
          </a:bodyPr>
          <a:lstStyle/>
          <a:p>
            <a:r>
              <a:rPr lang="en-US" sz="2000" dirty="0">
                <a:solidFill>
                  <a:srgbClr val="282828"/>
                </a:solidFill>
                <a:latin typeface="CiscoSansTT ExtraLight"/>
              </a:rPr>
              <a:t>Harness the power of connection and community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282828"/>
              </a:solidFill>
              <a:effectLst/>
              <a:uLnTx/>
              <a:uFillTx/>
              <a:latin typeface="CiscoSansTT ExtraLight"/>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282828"/>
              </a:solidFill>
              <a:effectLst/>
              <a:uLnTx/>
              <a:uFillTx/>
              <a:latin typeface="CiscoSansTT ExtraLight"/>
              <a:ea typeface="ＭＳ Ｐゴシック" charset="0"/>
              <a:cs typeface="CiscoSansTT Thin"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282828"/>
              </a:solidFill>
              <a:effectLst/>
              <a:uLnTx/>
              <a:uFillTx/>
              <a:latin typeface="CiscoSansTT ExtraLight"/>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cxnSp>
        <p:nvCxnSpPr>
          <p:cNvPr id="5" name="Straight Connector 4">
            <a:extLst>
              <a:ext uri="{FF2B5EF4-FFF2-40B4-BE49-F238E27FC236}">
                <a16:creationId xmlns:a16="http://schemas.microsoft.com/office/drawing/2014/main" id="{C8AE8E96-9267-4782-8823-65CA97C0BD4E}"/>
              </a:ext>
            </a:extLst>
          </p:cNvPr>
          <p:cNvCxnSpPr/>
          <p:nvPr/>
        </p:nvCxnSpPr>
        <p:spPr>
          <a:xfrm>
            <a:off x="1695450" y="596900"/>
            <a:ext cx="0" cy="64135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B8C627A-868A-47BE-A2DE-528B5F19B4E0}"/>
              </a:ext>
            </a:extLst>
          </p:cNvPr>
          <p:cNvSpPr txBox="1"/>
          <p:nvPr/>
        </p:nvSpPr>
        <p:spPr>
          <a:xfrm>
            <a:off x="1029891" y="524580"/>
            <a:ext cx="601448" cy="769441"/>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B0F0"/>
                </a:solidFill>
                <a:effectLst/>
                <a:uLnTx/>
                <a:uFillTx/>
                <a:latin typeface="CiscoSansTT ExtraLight"/>
                <a:ea typeface="ＭＳ Ｐゴシック" charset="0"/>
              </a:rPr>
              <a:t>4</a:t>
            </a:r>
            <a:r>
              <a:rPr kumimoji="0" lang="en-US" sz="2000" b="0" i="0" u="none" strike="noStrike" kern="1200" cap="none" spc="0" normalizeH="0" baseline="0" noProof="0" dirty="0">
                <a:ln>
                  <a:noFill/>
                </a:ln>
                <a:solidFill>
                  <a:srgbClr val="282828"/>
                </a:solidFill>
                <a:effectLst/>
                <a:uLnTx/>
                <a:uFillTx/>
                <a:latin typeface="CiscoSansTT ExtraLight"/>
                <a:ea typeface="ＭＳ Ｐゴシック" charset="0"/>
              </a:rPr>
              <a:t> </a:t>
            </a:r>
          </a:p>
        </p:txBody>
      </p:sp>
      <p:sp>
        <p:nvSpPr>
          <p:cNvPr id="2" name="TextBox 1">
            <a:extLst>
              <a:ext uri="{FF2B5EF4-FFF2-40B4-BE49-F238E27FC236}">
                <a16:creationId xmlns:a16="http://schemas.microsoft.com/office/drawing/2014/main" id="{14D90D87-857D-4207-9353-70A777C91BCE}"/>
              </a:ext>
            </a:extLst>
          </p:cNvPr>
          <p:cNvSpPr txBox="1"/>
          <p:nvPr/>
        </p:nvSpPr>
        <p:spPr>
          <a:xfrm>
            <a:off x="1675572" y="1899722"/>
            <a:ext cx="1225015" cy="2646878"/>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600" b="0" i="0" u="none" strike="noStrike" kern="1200" cap="none" spc="0" normalizeH="0" baseline="0" noProof="0" dirty="0">
                <a:ln>
                  <a:noFill/>
                </a:ln>
                <a:solidFill>
                  <a:srgbClr val="FFFFFF"/>
                </a:solidFill>
                <a:effectLst/>
                <a:uLnTx/>
                <a:uFillTx/>
                <a:latin typeface="Arabic Typesetting" panose="020B0604020202020204" pitchFamily="66" charset="-78"/>
                <a:ea typeface="ＭＳ Ｐゴシック" charset="0"/>
                <a:cs typeface="Arabic Typesetting" panose="020B0604020202020204" pitchFamily="66" charset="-78"/>
              </a:rPr>
              <a:t>“</a:t>
            </a:r>
            <a:r>
              <a:rPr kumimoji="0" lang="en-US" sz="16600" b="0" i="0" u="none" strike="noStrike" kern="1200" cap="none" spc="0" normalizeH="0" baseline="0" noProof="0" dirty="0">
                <a:ln>
                  <a:noFill/>
                </a:ln>
                <a:solidFill>
                  <a:srgbClr val="282828"/>
                </a:solidFill>
                <a:effectLst/>
                <a:uLnTx/>
                <a:uFillTx/>
                <a:latin typeface="Arabic Typesetting" panose="020B0604020202020204" pitchFamily="66" charset="-78"/>
                <a:ea typeface="ＭＳ Ｐゴシック" charset="0"/>
                <a:cs typeface="Arabic Typesetting" panose="020B0604020202020204" pitchFamily="66" charset="-78"/>
              </a:rPr>
              <a:t> </a:t>
            </a:r>
          </a:p>
        </p:txBody>
      </p:sp>
      <p:sp>
        <p:nvSpPr>
          <p:cNvPr id="10" name="TextBox 9">
            <a:extLst>
              <a:ext uri="{FF2B5EF4-FFF2-40B4-BE49-F238E27FC236}">
                <a16:creationId xmlns:a16="http://schemas.microsoft.com/office/drawing/2014/main" id="{5484F9ED-2D4D-4553-8A01-5DA032A94DBC}"/>
              </a:ext>
            </a:extLst>
          </p:cNvPr>
          <p:cNvSpPr txBox="1"/>
          <p:nvPr/>
        </p:nvSpPr>
        <p:spPr>
          <a:xfrm rot="10800000">
            <a:off x="6199916" y="1238250"/>
            <a:ext cx="1225015" cy="2646878"/>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600" b="0" i="0" u="none" strike="noStrike" kern="1200" cap="none" spc="0" normalizeH="0" baseline="0" noProof="0" dirty="0">
                <a:ln>
                  <a:noFill/>
                </a:ln>
                <a:solidFill>
                  <a:srgbClr val="FFFFFF"/>
                </a:solidFill>
                <a:effectLst/>
                <a:uLnTx/>
                <a:uFillTx/>
                <a:latin typeface="Arabic Typesetting" panose="020B0604020202020204" pitchFamily="66" charset="-78"/>
                <a:ea typeface="ＭＳ Ｐゴシック" charset="0"/>
                <a:cs typeface="Arabic Typesetting" panose="020B0604020202020204" pitchFamily="66" charset="-78"/>
              </a:rPr>
              <a:t>“</a:t>
            </a:r>
            <a:r>
              <a:rPr kumimoji="0" lang="en-US" sz="16600" b="0" i="0" u="none" strike="noStrike" kern="1200" cap="none" spc="0" normalizeH="0" baseline="0" noProof="0" dirty="0">
                <a:ln>
                  <a:noFill/>
                </a:ln>
                <a:solidFill>
                  <a:srgbClr val="282828"/>
                </a:solidFill>
                <a:effectLst/>
                <a:uLnTx/>
                <a:uFillTx/>
                <a:latin typeface="Arabic Typesetting" panose="020B0604020202020204" pitchFamily="66" charset="-78"/>
                <a:ea typeface="ＭＳ Ｐゴシック" charset="0"/>
                <a:cs typeface="Arabic Typesetting" panose="020B0604020202020204" pitchFamily="66" charset="-78"/>
              </a:rPr>
              <a:t> </a:t>
            </a:r>
          </a:p>
        </p:txBody>
      </p:sp>
      <p:sp>
        <p:nvSpPr>
          <p:cNvPr id="11" name="TextBox 10">
            <a:extLst>
              <a:ext uri="{FF2B5EF4-FFF2-40B4-BE49-F238E27FC236}">
                <a16:creationId xmlns:a16="http://schemas.microsoft.com/office/drawing/2014/main" id="{61E7C921-282B-4A08-B617-6E4F0CD9C950}"/>
              </a:ext>
            </a:extLst>
          </p:cNvPr>
          <p:cNvSpPr txBox="1"/>
          <p:nvPr/>
        </p:nvSpPr>
        <p:spPr>
          <a:xfrm>
            <a:off x="2232769" y="2516322"/>
            <a:ext cx="4493539" cy="707886"/>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82828"/>
                </a:solidFill>
                <a:effectLst/>
                <a:uLnTx/>
                <a:uFillTx/>
                <a:latin typeface="CiscoSansTT ExtraLight"/>
                <a:ea typeface="ＭＳ Ｐゴシック" charset="0"/>
              </a:rPr>
              <a:t>Dialogue is the oxygen of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82828"/>
                </a:solidFill>
                <a:effectLst/>
                <a:uLnTx/>
                <a:uFillTx/>
                <a:latin typeface="CiscoSansTT ExtraLight"/>
                <a:ea typeface="ＭＳ Ｐゴシック" charset="0"/>
              </a:rPr>
              <a:t>employee engagement and inclusion.</a:t>
            </a:r>
          </a:p>
        </p:txBody>
      </p:sp>
    </p:spTree>
    <p:extLst>
      <p:ext uri="{BB962C8B-B14F-4D97-AF65-F5344CB8AC3E}">
        <p14:creationId xmlns:p14="http://schemas.microsoft.com/office/powerpoint/2010/main" val="1258226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90" name="Title 7"/>
          <p:cNvSpPr>
            <a:spLocks noGrp="1"/>
          </p:cNvSpPr>
          <p:nvPr>
            <p:ph type="title"/>
          </p:nvPr>
        </p:nvSpPr>
        <p:spPr/>
        <p:txBody>
          <a:bodyPr/>
          <a:lstStyle/>
          <a:p>
            <a:pPr>
              <a:lnSpc>
                <a:spcPct val="100000"/>
              </a:lnSpc>
            </a:pPr>
            <a:r>
              <a:rPr lang="en-US" dirty="0"/>
              <a:t>Communication Best Practices</a:t>
            </a:r>
          </a:p>
        </p:txBody>
      </p:sp>
      <p:grpSp>
        <p:nvGrpSpPr>
          <p:cNvPr id="32" name="Group 31"/>
          <p:cNvGrpSpPr/>
          <p:nvPr/>
        </p:nvGrpSpPr>
        <p:grpSpPr>
          <a:xfrm>
            <a:off x="3302795" y="1109086"/>
            <a:ext cx="2490976" cy="3631669"/>
            <a:chOff x="3114260" y="1619313"/>
            <a:chExt cx="2611250" cy="3807020"/>
          </a:xfrm>
          <a:solidFill>
            <a:schemeClr val="tx1">
              <a:lumMod val="25000"/>
              <a:lumOff val="75000"/>
            </a:schemeClr>
          </a:solidFill>
        </p:grpSpPr>
        <p:sp>
          <p:nvSpPr>
            <p:cNvPr id="33" name="Freeform 32"/>
            <p:cNvSpPr>
              <a:spLocks/>
            </p:cNvSpPr>
            <p:nvPr/>
          </p:nvSpPr>
          <p:spPr bwMode="black">
            <a:xfrm>
              <a:off x="5176754" y="1619313"/>
              <a:ext cx="548756" cy="189501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34" name="Freeform 33"/>
            <p:cNvSpPr>
              <a:spLocks/>
            </p:cNvSpPr>
            <p:nvPr/>
          </p:nvSpPr>
          <p:spPr bwMode="black">
            <a:xfrm>
              <a:off x="3114260" y="3229513"/>
              <a:ext cx="548756" cy="113429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35" name="Freeform 34"/>
            <p:cNvSpPr>
              <a:spLocks/>
            </p:cNvSpPr>
            <p:nvPr/>
          </p:nvSpPr>
          <p:spPr bwMode="black">
            <a:xfrm>
              <a:off x="4496105" y="2857936"/>
              <a:ext cx="548756" cy="189501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36" name="Freeform 35"/>
            <p:cNvSpPr>
              <a:spLocks/>
            </p:cNvSpPr>
            <p:nvPr/>
          </p:nvSpPr>
          <p:spPr bwMode="black">
            <a:xfrm>
              <a:off x="3797315" y="1935164"/>
              <a:ext cx="548756" cy="349116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grpSp>
      <p:sp>
        <p:nvSpPr>
          <p:cNvPr id="37" name="Freeform 36"/>
          <p:cNvSpPr>
            <a:spLocks/>
          </p:cNvSpPr>
          <p:nvPr/>
        </p:nvSpPr>
        <p:spPr bwMode="black">
          <a:xfrm>
            <a:off x="5270291" y="1109086"/>
            <a:ext cx="523480" cy="1807729"/>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accent5"/>
          </a:solidFill>
          <a:ln w="9525">
            <a:noFill/>
            <a:round/>
            <a:headEnd/>
            <a:tailEnd/>
          </a:ln>
        </p:spPr>
        <p:txBody>
          <a:bodyPr lIns="91436" tIns="45718" rIns="91436" bIns="45718"/>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38" name="Freeform 37"/>
          <p:cNvSpPr>
            <a:spLocks/>
          </p:cNvSpPr>
          <p:nvPr/>
        </p:nvSpPr>
        <p:spPr bwMode="black">
          <a:xfrm>
            <a:off x="3300708" y="2646391"/>
            <a:ext cx="523480" cy="1082046"/>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accent1"/>
          </a:solidFill>
          <a:ln w="9525">
            <a:noFill/>
            <a:round/>
            <a:headEnd/>
            <a:tailEnd/>
          </a:ln>
        </p:spPr>
        <p:txBody>
          <a:bodyPr lIns="91436" tIns="45718" rIns="91436" bIns="45718"/>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39" name="Freeform 38"/>
          <p:cNvSpPr>
            <a:spLocks/>
          </p:cNvSpPr>
          <p:nvPr/>
        </p:nvSpPr>
        <p:spPr bwMode="black">
          <a:xfrm>
            <a:off x="4623473" y="2284338"/>
            <a:ext cx="523480" cy="1807729"/>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accent2"/>
          </a:solidFill>
          <a:ln w="9525">
            <a:noFill/>
            <a:round/>
            <a:headEnd/>
            <a:tailEnd/>
          </a:ln>
        </p:spPr>
        <p:txBody>
          <a:bodyPr lIns="91436" tIns="45718" rIns="91436" bIns="45718"/>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40" name="Freeform 39"/>
          <p:cNvSpPr>
            <a:spLocks/>
          </p:cNvSpPr>
          <p:nvPr/>
        </p:nvSpPr>
        <p:spPr bwMode="black">
          <a:xfrm>
            <a:off x="3954694" y="1409212"/>
            <a:ext cx="523480" cy="333036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accent3"/>
          </a:solidFill>
          <a:ln w="9525">
            <a:noFill/>
            <a:round/>
            <a:headEnd/>
            <a:tailEnd/>
          </a:ln>
        </p:spPr>
        <p:txBody>
          <a:bodyPr lIns="91436" tIns="45718" rIns="91436" bIns="45718"/>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grpSp>
        <p:nvGrpSpPr>
          <p:cNvPr id="41" name="Group 40"/>
          <p:cNvGrpSpPr/>
          <p:nvPr/>
        </p:nvGrpSpPr>
        <p:grpSpPr>
          <a:xfrm>
            <a:off x="438150" y="1549827"/>
            <a:ext cx="3828724" cy="103909"/>
            <a:chOff x="228251" y="2057400"/>
            <a:chExt cx="3828724" cy="103909"/>
          </a:xfrm>
        </p:grpSpPr>
        <p:cxnSp>
          <p:nvCxnSpPr>
            <p:cNvPr id="42" name="Straight Connector 41"/>
            <p:cNvCxnSpPr/>
            <p:nvPr/>
          </p:nvCxnSpPr>
          <p:spPr>
            <a:xfrm>
              <a:off x="228251" y="2109354"/>
              <a:ext cx="37314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3953066" y="2057400"/>
              <a:ext cx="103909" cy="10390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grpSp>
        <p:nvGrpSpPr>
          <p:cNvPr id="45" name="Group 44"/>
          <p:cNvGrpSpPr/>
          <p:nvPr/>
        </p:nvGrpSpPr>
        <p:grpSpPr>
          <a:xfrm>
            <a:off x="5463986" y="1581977"/>
            <a:ext cx="3279964" cy="100584"/>
            <a:chOff x="5432145" y="2680651"/>
            <a:chExt cx="3279964" cy="100584"/>
          </a:xfrm>
        </p:grpSpPr>
        <p:cxnSp>
          <p:nvCxnSpPr>
            <p:cNvPr id="46" name="Straight Connector 45"/>
            <p:cNvCxnSpPr/>
            <p:nvPr/>
          </p:nvCxnSpPr>
          <p:spPr>
            <a:xfrm flipH="1">
              <a:off x="5529421" y="2730943"/>
              <a:ext cx="3182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flipH="1">
              <a:off x="5432145" y="2680651"/>
              <a:ext cx="103909" cy="100584"/>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lumMod val="50000"/>
                  </a:srgbClr>
                </a:solidFill>
                <a:effectLst/>
                <a:uLnTx/>
                <a:uFillTx/>
                <a:latin typeface="CiscoSansTT ExtraLight"/>
                <a:ea typeface="+mn-ea"/>
                <a:cs typeface="+mn-cs"/>
              </a:endParaRPr>
            </a:p>
          </p:txBody>
        </p:sp>
      </p:grpSp>
      <p:grpSp>
        <p:nvGrpSpPr>
          <p:cNvPr id="48" name="Group 47"/>
          <p:cNvGrpSpPr/>
          <p:nvPr/>
        </p:nvGrpSpPr>
        <p:grpSpPr>
          <a:xfrm>
            <a:off x="631825" y="3333750"/>
            <a:ext cx="2996798" cy="103909"/>
            <a:chOff x="385714" y="4108315"/>
            <a:chExt cx="2996798" cy="103909"/>
          </a:xfrm>
        </p:grpSpPr>
        <p:cxnSp>
          <p:nvCxnSpPr>
            <p:cNvPr id="49" name="Straight Connector 48"/>
            <p:cNvCxnSpPr/>
            <p:nvPr/>
          </p:nvCxnSpPr>
          <p:spPr>
            <a:xfrm>
              <a:off x="385714" y="4160269"/>
              <a:ext cx="29796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3278603" y="4108315"/>
              <a:ext cx="103909" cy="10390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grpSp>
        <p:nvGrpSpPr>
          <p:cNvPr id="51" name="Group 50"/>
          <p:cNvGrpSpPr/>
          <p:nvPr/>
        </p:nvGrpSpPr>
        <p:grpSpPr>
          <a:xfrm>
            <a:off x="4839356" y="3269271"/>
            <a:ext cx="3899107" cy="103909"/>
            <a:chOff x="4720080" y="4495800"/>
            <a:chExt cx="3899107" cy="103909"/>
          </a:xfrm>
        </p:grpSpPr>
        <p:cxnSp>
          <p:nvCxnSpPr>
            <p:cNvPr id="52" name="Straight Connector 51"/>
            <p:cNvCxnSpPr/>
            <p:nvPr/>
          </p:nvCxnSpPr>
          <p:spPr>
            <a:xfrm flipH="1">
              <a:off x="4797900" y="4547754"/>
              <a:ext cx="38212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flipH="1">
              <a:off x="4720080" y="4495800"/>
              <a:ext cx="103909" cy="10390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sp>
        <p:nvSpPr>
          <p:cNvPr id="54" name="TextBox 53"/>
          <p:cNvSpPr txBox="1">
            <a:spLocks noChangeArrowheads="1"/>
          </p:cNvSpPr>
          <p:nvPr/>
        </p:nvSpPr>
        <p:spPr bwMode="auto">
          <a:xfrm>
            <a:off x="633712" y="3514067"/>
            <a:ext cx="2891002" cy="1419404"/>
          </a:xfrm>
          <a:prstGeom prst="rect">
            <a:avLst/>
          </a:prstGeom>
          <a:noFill/>
          <a:ln w="9525">
            <a:noFill/>
            <a:miter lim="800000"/>
            <a:headEnd/>
            <a:tailEnd/>
          </a:ln>
        </p:spPr>
        <p:txBody>
          <a:bodyPr lIns="0" tIns="0" rIns="0" bIns="0">
            <a:noAutofit/>
          </a:bodyPr>
          <a:lstStyle/>
          <a:p>
            <a:pPr marL="0" marR="0" lvl="0" indent="0" algn="l" defTabSz="457200" rtl="0" eaLnBrk="1" fontAlgn="base" latinLnBrk="0" hangingPunct="1">
              <a:lnSpc>
                <a:spcPts val="2000"/>
              </a:lnSpc>
              <a:spcBef>
                <a:spcPct val="0"/>
              </a:spcBef>
              <a:spcAft>
                <a:spcPts val="600"/>
              </a:spcAft>
              <a:buClrTx/>
              <a:buSzTx/>
              <a:buFontTx/>
              <a:buNone/>
              <a:tabLst/>
              <a:defRPr/>
            </a:pPr>
            <a:r>
              <a:rPr kumimoji="0" lang="en-US" sz="1600" b="0" i="0" u="none" strike="noStrike" kern="1200" cap="none" spc="0" normalizeH="0" baseline="0" noProof="0" dirty="0">
                <a:ln>
                  <a:noFill/>
                </a:ln>
                <a:solidFill>
                  <a:srgbClr val="00BCEB"/>
                </a:solidFill>
                <a:effectLst/>
                <a:uLnTx/>
                <a:uFillTx/>
                <a:latin typeface="CiscoSansTT ExtraLight"/>
                <a:ea typeface="ＭＳ Ｐゴシック" charset="0"/>
              </a:rPr>
              <a:t>Connection is Key</a:t>
            </a:r>
          </a:p>
          <a:p>
            <a:pPr marL="0" marR="0" lvl="0" indent="0" algn="l" defTabSz="457200" rtl="0" eaLnBrk="1" fontAlgn="base" latinLnBrk="0" hangingPunct="1">
              <a:lnSpc>
                <a:spcPct val="100000"/>
              </a:lnSpc>
              <a:spcBef>
                <a:spcPct val="0"/>
              </a:spcBef>
              <a:spcAft>
                <a:spcPts val="500"/>
              </a:spcAft>
              <a:buClrTx/>
              <a:buSzTx/>
              <a:buFontTx/>
              <a:buNone/>
              <a:tabLst/>
              <a:defRPr/>
            </a:pPr>
            <a:r>
              <a:rPr kumimoji="0" lang="en-US" sz="1200" b="0" i="0" u="none" strike="noStrike" kern="1200" cap="none" spc="0" normalizeH="0" baseline="0" noProof="0" dirty="0">
                <a:ln>
                  <a:noFill/>
                </a:ln>
                <a:solidFill>
                  <a:srgbClr val="282828"/>
                </a:solidFill>
                <a:effectLst/>
                <a:uLnTx/>
                <a:uFillTx/>
                <a:latin typeface="CiscoSansTT ExtraLight"/>
                <a:ea typeface="ＭＳ Ｐゴシック" charset="0"/>
              </a:rPr>
              <a:t>The goal is to create and facilitate dialogue, not to make a presentation. Two-way dialogue is the key. Build in time to listen. Humans are hard-wired for connection.</a:t>
            </a:r>
          </a:p>
        </p:txBody>
      </p:sp>
      <p:sp>
        <p:nvSpPr>
          <p:cNvPr id="55" name="TextBox 54"/>
          <p:cNvSpPr txBox="1">
            <a:spLocks noChangeArrowheads="1"/>
          </p:cNvSpPr>
          <p:nvPr/>
        </p:nvSpPr>
        <p:spPr bwMode="auto">
          <a:xfrm>
            <a:off x="5822405" y="1730950"/>
            <a:ext cx="2883445" cy="1419404"/>
          </a:xfrm>
          <a:prstGeom prst="rect">
            <a:avLst/>
          </a:prstGeom>
          <a:noFill/>
          <a:ln w="9525">
            <a:noFill/>
            <a:miter lim="800000"/>
            <a:headEnd/>
            <a:tailEnd/>
          </a:ln>
        </p:spPr>
        <p:txBody>
          <a:bodyPr lIns="0" tIns="0" rIns="0" bIns="0">
            <a:noAutofit/>
          </a:bodyPr>
          <a:lstStyle/>
          <a:p>
            <a:pPr marL="0" marR="0" lvl="0" indent="0" algn="r" defTabSz="457200" rtl="0" eaLnBrk="1" fontAlgn="base" latinLnBrk="0" hangingPunct="1">
              <a:lnSpc>
                <a:spcPts val="2000"/>
              </a:lnSpc>
              <a:spcBef>
                <a:spcPct val="0"/>
              </a:spcBef>
              <a:spcAft>
                <a:spcPts val="600"/>
              </a:spcAft>
              <a:buClrTx/>
              <a:buSzTx/>
              <a:buFontTx/>
              <a:buNone/>
              <a:tabLst/>
              <a:defRPr/>
            </a:pPr>
            <a:r>
              <a:rPr kumimoji="0" lang="en-US" sz="1600" b="0" i="0" u="none" strike="noStrike" kern="1200" cap="none" spc="0" normalizeH="0" baseline="0" noProof="0" dirty="0">
                <a:ln>
                  <a:noFill/>
                </a:ln>
                <a:solidFill>
                  <a:srgbClr val="FBAB18"/>
                </a:solidFill>
                <a:effectLst/>
                <a:uLnTx/>
                <a:uFillTx/>
                <a:latin typeface="CiscoSansTT ExtraLight"/>
                <a:ea typeface="ＭＳ Ｐゴシック" charset="0"/>
              </a:rPr>
              <a:t>Mindset Matters</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282828"/>
                </a:solidFill>
                <a:effectLst/>
                <a:uLnTx/>
                <a:uFillTx/>
                <a:latin typeface="CiscoSansTT ExtraLight"/>
                <a:ea typeface="ＭＳ Ｐゴシック" charset="0"/>
              </a:rPr>
              <a:t>Understanding audience mindset is critical to build relevancy. Why should they care? Asking for input is an easy way to engage your audience. What motivates them? How can you compel them to action? </a:t>
            </a:r>
          </a:p>
        </p:txBody>
      </p:sp>
      <p:sp>
        <p:nvSpPr>
          <p:cNvPr id="28" name="TextBox 27"/>
          <p:cNvSpPr txBox="1">
            <a:spLocks noChangeArrowheads="1"/>
          </p:cNvSpPr>
          <p:nvPr/>
        </p:nvSpPr>
        <p:spPr bwMode="auto">
          <a:xfrm>
            <a:off x="5855018" y="3429647"/>
            <a:ext cx="2883445" cy="1419404"/>
          </a:xfrm>
          <a:prstGeom prst="rect">
            <a:avLst/>
          </a:prstGeom>
          <a:noFill/>
          <a:ln w="9525">
            <a:noFill/>
            <a:miter lim="800000"/>
            <a:headEnd/>
            <a:tailEnd/>
          </a:ln>
        </p:spPr>
        <p:txBody>
          <a:bodyPr lIns="0" tIns="0" rIns="0" bIns="0">
            <a:noAutofit/>
          </a:bodyPr>
          <a:lstStyle/>
          <a:p>
            <a:pPr marL="0" marR="0" lvl="0" indent="0" algn="r" defTabSz="457200" rtl="0" eaLnBrk="1" fontAlgn="base" latinLnBrk="0" hangingPunct="1">
              <a:lnSpc>
                <a:spcPts val="2000"/>
              </a:lnSpc>
              <a:spcBef>
                <a:spcPct val="0"/>
              </a:spcBef>
              <a:spcAft>
                <a:spcPts val="600"/>
              </a:spcAft>
              <a:buClrTx/>
              <a:buSzTx/>
              <a:buFontTx/>
              <a:buNone/>
              <a:tabLst/>
              <a:defRPr/>
            </a:pPr>
            <a:r>
              <a:rPr kumimoji="0" lang="en-US" sz="1600" b="0" i="0" u="none" strike="noStrike" kern="1200" cap="none" spc="0" normalizeH="0" baseline="0" noProof="0" dirty="0">
                <a:ln>
                  <a:noFill/>
                </a:ln>
                <a:solidFill>
                  <a:srgbClr val="6EBE4A"/>
                </a:solidFill>
                <a:effectLst/>
                <a:uLnTx/>
                <a:uFillTx/>
                <a:latin typeface="CiscoSansTT ExtraLight"/>
                <a:ea typeface="ＭＳ Ｐゴシック" charset="0"/>
              </a:rPr>
              <a:t>Simplify and Summarize</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282828"/>
                </a:solidFill>
                <a:effectLst/>
                <a:uLnTx/>
                <a:uFillTx/>
                <a:latin typeface="CiscoSansTT ExtraLight"/>
                <a:ea typeface="ＭＳ Ｐゴシック" charset="0"/>
              </a:rPr>
              <a:t>Use simple, memorable ways to package key concepts and then amplify your point with real-life examples. You win the hearts and minds of your audience through compelling storytelling not listing facts and figures.  </a:t>
            </a:r>
          </a:p>
        </p:txBody>
      </p:sp>
      <p:sp>
        <p:nvSpPr>
          <p:cNvPr id="29" name="TextBox 28"/>
          <p:cNvSpPr txBox="1">
            <a:spLocks noChangeArrowheads="1"/>
          </p:cNvSpPr>
          <p:nvPr/>
        </p:nvSpPr>
        <p:spPr bwMode="auto">
          <a:xfrm>
            <a:off x="596062" y="1718151"/>
            <a:ext cx="2891002" cy="1419404"/>
          </a:xfrm>
          <a:prstGeom prst="rect">
            <a:avLst/>
          </a:prstGeom>
          <a:noFill/>
          <a:ln w="9525">
            <a:noFill/>
            <a:miter lim="800000"/>
            <a:headEnd/>
            <a:tailEnd/>
          </a:ln>
        </p:spPr>
        <p:txBody>
          <a:bodyPr lIns="0" tIns="0" rIns="0" bIns="0">
            <a:noAutofit/>
          </a:bodyPr>
          <a:lstStyle/>
          <a:p>
            <a:pPr marL="0" marR="0" lvl="0" indent="0" algn="l" defTabSz="457200" rtl="0" eaLnBrk="1" fontAlgn="base" latinLnBrk="0" hangingPunct="1">
              <a:lnSpc>
                <a:spcPts val="2000"/>
              </a:lnSpc>
              <a:spcBef>
                <a:spcPct val="0"/>
              </a:spcBef>
              <a:spcAft>
                <a:spcPts val="600"/>
              </a:spcAft>
              <a:buClrTx/>
              <a:buSzTx/>
              <a:buFontTx/>
              <a:buNone/>
              <a:tabLst/>
              <a:defRPr/>
            </a:pPr>
            <a:r>
              <a:rPr kumimoji="0" lang="en-US" sz="1600" b="0" i="0" u="none" strike="noStrike" kern="1200" cap="none" spc="0" normalizeH="0" baseline="0" noProof="0" dirty="0">
                <a:ln>
                  <a:noFill/>
                </a:ln>
                <a:solidFill>
                  <a:srgbClr val="005073"/>
                </a:solidFill>
                <a:effectLst/>
                <a:uLnTx/>
                <a:uFillTx/>
                <a:latin typeface="CiscoSansTT ExtraLight"/>
                <a:ea typeface="ＭＳ Ｐゴシック" charset="0"/>
              </a:rPr>
              <a:t>Stories Resonate</a:t>
            </a:r>
          </a:p>
          <a:p>
            <a:pPr marL="0" marR="0" lvl="0" indent="0" algn="l" defTabSz="457200" rtl="0" eaLnBrk="1" fontAlgn="base" latinLnBrk="0" hangingPunct="1">
              <a:lnSpc>
                <a:spcPct val="100000"/>
              </a:lnSpc>
              <a:spcBef>
                <a:spcPct val="0"/>
              </a:spcBef>
              <a:spcAft>
                <a:spcPts val="500"/>
              </a:spcAft>
              <a:buClrTx/>
              <a:buSzTx/>
              <a:buFontTx/>
              <a:buNone/>
              <a:tabLst/>
              <a:defRPr/>
            </a:pPr>
            <a:r>
              <a:rPr kumimoji="0" lang="en-US" sz="1200" b="0" i="0" u="none" strike="noStrike" kern="1200" cap="none" spc="0" normalizeH="0" baseline="0" noProof="0" dirty="0">
                <a:ln>
                  <a:noFill/>
                </a:ln>
                <a:solidFill>
                  <a:srgbClr val="282828"/>
                </a:solidFill>
                <a:effectLst/>
                <a:uLnTx/>
                <a:uFillTx/>
                <a:latin typeface="CiscoSansTT ExtraLight"/>
                <a:ea typeface="ＭＳ Ｐゴシック" charset="0"/>
              </a:rPr>
              <a:t>Stories are the most powerful way you can make an emotional connection with your audience. How can you build a personalized storytelling platform that tie to the action you need to accomplish? Find your voice. Share your story. </a:t>
            </a:r>
          </a:p>
        </p:txBody>
      </p:sp>
    </p:spTree>
    <p:custDataLst>
      <p:tags r:id="rId1"/>
    </p:custDataLst>
    <p:extLst>
      <p:ext uri="{BB962C8B-B14F-4D97-AF65-F5344CB8AC3E}">
        <p14:creationId xmlns:p14="http://schemas.microsoft.com/office/powerpoint/2010/main" val="151184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par>
                                <p:cTn id="8" presetID="22" presetClass="entr" presetSubtype="2"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right)">
                                      <p:cBhvr>
                                        <p:cTn id="10" dur="500"/>
                                        <p:tgtEl>
                                          <p:spTgt spid="48"/>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500"/>
                                        <p:tgtEl>
                                          <p:spTgt spid="40"/>
                                        </p:tgtEl>
                                      </p:cBhvr>
                                    </p:animEffect>
                                  </p:childTnLst>
                                </p:cTn>
                              </p:par>
                              <p:par>
                                <p:cTn id="18" presetID="22" presetClass="entr" presetSubtype="2"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right)">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up)">
                                      <p:cBhvr>
                                        <p:cTn id="25" dur="500"/>
                                        <p:tgtEl>
                                          <p:spTgt spid="39"/>
                                        </p:tgtEl>
                                      </p:cBhvr>
                                    </p:animEffect>
                                  </p:childTnLst>
                                </p:cTn>
                              </p:par>
                              <p:par>
                                <p:cTn id="26" presetID="22" presetClass="entr" presetSubtype="8" fill="hold"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left)">
                                      <p:cBhvr>
                                        <p:cTn id="28" dur="500"/>
                                        <p:tgtEl>
                                          <p:spTgt spid="5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down)">
                                      <p:cBhvr>
                                        <p:cTn id="33" dur="500"/>
                                        <p:tgtEl>
                                          <p:spTgt spid="37"/>
                                        </p:tgtEl>
                                      </p:cBhvr>
                                    </p:animEffect>
                                  </p:childTnLst>
                                </p:cTn>
                              </p:par>
                              <p:par>
                                <p:cTn id="34" presetID="22" presetClass="entr" presetSubtype="8" fill="hold"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wipe(left)">
                                      <p:cBhvr>
                                        <p:cTn id="36" dur="500"/>
                                        <p:tgtEl>
                                          <p:spTgt spid="45"/>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54" grpId="0"/>
      <p:bldP spid="55" grpId="0"/>
      <p:bldP spid="28"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a room&#10;&#10;Description automatically generated">
            <a:extLst>
              <a:ext uri="{FF2B5EF4-FFF2-40B4-BE49-F238E27FC236}">
                <a16:creationId xmlns:a16="http://schemas.microsoft.com/office/drawing/2014/main" id="{D546A582-5E8B-45AD-BE45-ADA9B9261651}"/>
              </a:ext>
            </a:extLst>
          </p:cNvPr>
          <p:cNvPicPr>
            <a:picLocks noChangeAspect="1"/>
          </p:cNvPicPr>
          <p:nvPr/>
        </p:nvPicPr>
        <p:blipFill>
          <a:blip r:embed="rId3"/>
          <a:stretch>
            <a:fillRect/>
          </a:stretch>
        </p:blipFill>
        <p:spPr>
          <a:xfrm>
            <a:off x="0" y="0"/>
            <a:ext cx="3418284" cy="5143500"/>
          </a:xfrm>
          <a:prstGeom prst="rect">
            <a:avLst/>
          </a:prstGeom>
        </p:spPr>
      </p:pic>
      <p:sp>
        <p:nvSpPr>
          <p:cNvPr id="5" name="Rounded Rectangle 10">
            <a:extLst>
              <a:ext uri="{FF2B5EF4-FFF2-40B4-BE49-F238E27FC236}">
                <a16:creationId xmlns:a16="http://schemas.microsoft.com/office/drawing/2014/main" id="{623989C3-BD94-4EB0-A1A8-68973A90F4CF}"/>
              </a:ext>
            </a:extLst>
          </p:cNvPr>
          <p:cNvSpPr/>
          <p:nvPr/>
        </p:nvSpPr>
        <p:spPr>
          <a:xfrm>
            <a:off x="4665251" y="578226"/>
            <a:ext cx="190321" cy="1096088"/>
          </a:xfrm>
          <a:prstGeom prst="roundRect">
            <a:avLst>
              <a:gd name="adj" fmla="val 50000"/>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endParaRPr lang="en-US" sz="1700" dirty="0">
              <a:solidFill>
                <a:schemeClr val="bg1"/>
              </a:solidFill>
            </a:endParaRPr>
          </a:p>
        </p:txBody>
      </p:sp>
      <p:sp>
        <p:nvSpPr>
          <p:cNvPr id="7" name="Rounded Rectangle 21">
            <a:extLst>
              <a:ext uri="{FF2B5EF4-FFF2-40B4-BE49-F238E27FC236}">
                <a16:creationId xmlns:a16="http://schemas.microsoft.com/office/drawing/2014/main" id="{D00ADF3E-F520-46E2-AF59-E0FE549FB602}"/>
              </a:ext>
            </a:extLst>
          </p:cNvPr>
          <p:cNvSpPr/>
          <p:nvPr/>
        </p:nvSpPr>
        <p:spPr>
          <a:xfrm>
            <a:off x="0" y="281034"/>
            <a:ext cx="9144000" cy="594384"/>
          </a:xfrm>
          <a:prstGeom prst="roundRect">
            <a:avLst>
              <a:gd name="adj" fmla="val 57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2"/>
                </a:solidFill>
              </a:rPr>
              <a:t>Changing the Equation for Diversity &amp; Inclusion</a:t>
            </a:r>
          </a:p>
        </p:txBody>
      </p:sp>
      <p:sp>
        <p:nvSpPr>
          <p:cNvPr id="9" name="TextBox 8">
            <a:extLst>
              <a:ext uri="{FF2B5EF4-FFF2-40B4-BE49-F238E27FC236}">
                <a16:creationId xmlns:a16="http://schemas.microsoft.com/office/drawing/2014/main" id="{103B2CD7-7AA5-412B-A279-C742D414590B}"/>
              </a:ext>
            </a:extLst>
          </p:cNvPr>
          <p:cNvSpPr txBox="1"/>
          <p:nvPr/>
        </p:nvSpPr>
        <p:spPr>
          <a:xfrm>
            <a:off x="3606088" y="1390044"/>
            <a:ext cx="5367791" cy="5447645"/>
          </a:xfrm>
          <a:prstGeom prst="rect">
            <a:avLst/>
          </a:prstGeom>
          <a:noFill/>
        </p:spPr>
        <p:txBody>
          <a:bodyPr wrap="square" rtlCol="0">
            <a:spAutoFit/>
          </a:bodyPr>
          <a:lstStyle/>
          <a:p>
            <a:r>
              <a:rPr lang="en-US" dirty="0">
                <a:solidFill>
                  <a:srgbClr val="00B0F0"/>
                </a:solidFill>
                <a:latin typeface="+mn-lt"/>
              </a:rPr>
              <a:t>What we’ll discuss…</a:t>
            </a:r>
          </a:p>
          <a:p>
            <a:endParaRPr lang="en-US" dirty="0">
              <a:latin typeface="+mn-lt"/>
            </a:endParaRPr>
          </a:p>
          <a:p>
            <a:pPr marL="285750" indent="-285750">
              <a:buFont typeface="Arial" panose="020B0604020202020204" pitchFamily="34" charset="0"/>
              <a:buChar char="•"/>
            </a:pPr>
            <a:r>
              <a:rPr lang="en-US" sz="1400" dirty="0">
                <a:solidFill>
                  <a:srgbClr val="282828"/>
                </a:solidFill>
                <a:latin typeface="+mj-lt"/>
              </a:rPr>
              <a:t>Diversity &amp; Inclusion journey and transformational shift</a:t>
            </a:r>
          </a:p>
          <a:p>
            <a:pPr marL="285750" indent="-285750">
              <a:buFont typeface="Arial" panose="020B0604020202020204" pitchFamily="34" charset="0"/>
              <a:buChar char="•"/>
            </a:pPr>
            <a:endParaRPr lang="en-US" sz="1400" dirty="0">
              <a:latin typeface="+mj-lt"/>
            </a:endParaRPr>
          </a:p>
          <a:p>
            <a:pPr marL="285750" indent="-285750">
              <a:buFont typeface="Arial" panose="020B0604020202020204" pitchFamily="34" charset="0"/>
              <a:buChar char="•"/>
            </a:pPr>
            <a:r>
              <a:rPr lang="en-US" sz="1400" dirty="0">
                <a:latin typeface="+mj-lt"/>
              </a:rPr>
              <a:t>Building an inclusive employee experience and culture</a:t>
            </a:r>
          </a:p>
          <a:p>
            <a:pPr marL="285750" indent="-285750">
              <a:buFont typeface="Arial" panose="020B0604020202020204" pitchFamily="34" charset="0"/>
              <a:buChar char="•"/>
            </a:pPr>
            <a:endParaRPr lang="en-US" sz="1400" dirty="0">
              <a:latin typeface="+mj-lt"/>
            </a:endParaRPr>
          </a:p>
          <a:p>
            <a:pPr marL="285750" indent="-285750">
              <a:buFont typeface="Arial" panose="020B0604020202020204" pitchFamily="34" charset="0"/>
              <a:buChar char="•"/>
            </a:pPr>
            <a:r>
              <a:rPr lang="en-US" sz="1400" dirty="0">
                <a:latin typeface="+mj-lt"/>
              </a:rPr>
              <a:t>The power of proximity to create dialog and shared meaning</a:t>
            </a:r>
          </a:p>
          <a:p>
            <a:endParaRPr lang="en-US" sz="1400" dirty="0">
              <a:solidFill>
                <a:srgbClr val="282828"/>
              </a:solidFill>
              <a:latin typeface="+mj-lt"/>
            </a:endParaRPr>
          </a:p>
          <a:p>
            <a:pPr marL="285750" indent="-285750">
              <a:buFont typeface="Arial" panose="020B0604020202020204" pitchFamily="34" charset="0"/>
              <a:buChar char="•"/>
            </a:pPr>
            <a:r>
              <a:rPr lang="en-US" sz="1400" dirty="0">
                <a:solidFill>
                  <a:srgbClr val="282828"/>
                </a:solidFill>
                <a:latin typeface="+mj-lt"/>
              </a:rPr>
              <a:t>Harnessing the power of connection and community</a:t>
            </a:r>
          </a:p>
          <a:p>
            <a:pPr marL="285750" indent="-285750">
              <a:buFont typeface="Arial" panose="020B0604020202020204" pitchFamily="34" charset="0"/>
              <a:buChar char="•"/>
            </a:pPr>
            <a:endParaRPr lang="en-US" sz="1400" dirty="0">
              <a:solidFill>
                <a:srgbClr val="282828"/>
              </a:solidFill>
              <a:latin typeface="+mj-lt"/>
            </a:endParaRPr>
          </a:p>
          <a:p>
            <a:pPr marL="285750" indent="-285750">
              <a:buFont typeface="Arial" panose="020B0604020202020204" pitchFamily="34" charset="0"/>
              <a:buChar char="•"/>
            </a:pPr>
            <a:r>
              <a:rPr lang="en-US" sz="1400" dirty="0">
                <a:solidFill>
                  <a:srgbClr val="282828"/>
                </a:solidFill>
                <a:latin typeface="+mj-lt"/>
              </a:rPr>
              <a:t>Measuring impact and continued growth</a:t>
            </a:r>
          </a:p>
          <a:p>
            <a:pPr marL="285750" indent="-285750">
              <a:buFont typeface="Arial" panose="020B0604020202020204" pitchFamily="34" charset="0"/>
              <a:buChar char="•"/>
            </a:pPr>
            <a:endParaRPr lang="en-US" sz="1400" dirty="0">
              <a:solidFill>
                <a:srgbClr val="282828"/>
              </a:solidFill>
              <a:latin typeface="+mj-lt"/>
            </a:endParaRPr>
          </a:p>
          <a:p>
            <a:pPr marL="285750" indent="-285750">
              <a:buFont typeface="Arial" panose="020B0604020202020204" pitchFamily="34" charset="0"/>
              <a:buChar char="•"/>
            </a:pPr>
            <a:r>
              <a:rPr lang="en-US" sz="1400" dirty="0">
                <a:solidFill>
                  <a:srgbClr val="282828"/>
                </a:solidFill>
                <a:latin typeface="+mj-lt"/>
              </a:rPr>
              <a:t>Take action. Start today.</a:t>
            </a:r>
          </a:p>
          <a:p>
            <a:pPr marL="285750" indent="-285750">
              <a:buFont typeface="Arial" panose="020B0604020202020204" pitchFamily="34" charset="0"/>
              <a:buChar char="•"/>
            </a:pPr>
            <a:endParaRPr lang="en-US" sz="1600" dirty="0">
              <a:solidFill>
                <a:srgbClr val="282828"/>
              </a:solidFill>
              <a:latin typeface="+mj-lt"/>
            </a:endParaRPr>
          </a:p>
          <a:p>
            <a:pPr marL="285750" indent="-285750">
              <a:buFont typeface="Arial" panose="020B0604020202020204" pitchFamily="34" charset="0"/>
              <a:buChar char="•"/>
            </a:pPr>
            <a:endParaRPr lang="en-US" sz="1600" dirty="0">
              <a:solidFill>
                <a:srgbClr val="282828"/>
              </a:solidFill>
              <a:latin typeface="+mj-lt"/>
            </a:endParaRPr>
          </a:p>
          <a:p>
            <a:pPr marL="285750" indent="-285750">
              <a:buFont typeface="Arial" panose="020B0604020202020204" pitchFamily="34" charset="0"/>
              <a:buChar char="•"/>
            </a:pPr>
            <a:endParaRPr lang="en-US" dirty="0">
              <a:solidFill>
                <a:srgbClr val="282828"/>
              </a:solidFill>
              <a:latin typeface="CiscoSansTT ExtraLight"/>
            </a:endParaRPr>
          </a:p>
          <a:p>
            <a:pPr marL="285750" indent="-285750">
              <a:buFont typeface="Arial" panose="020B0604020202020204" pitchFamily="34" charset="0"/>
              <a:buChar char="•"/>
            </a:pPr>
            <a:endParaRPr lang="en-US" dirty="0">
              <a:solidFill>
                <a:srgbClr val="282828"/>
              </a:solidFill>
              <a:latin typeface="CiscoSansTT ExtraLight"/>
            </a:endParaRP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endParaRPr lang="en-US" dirty="0">
              <a:latin typeface="+mn-lt"/>
            </a:endParaRPr>
          </a:p>
          <a:p>
            <a:endParaRPr lang="en-US" dirty="0">
              <a:latin typeface="+mn-lt"/>
            </a:endParaRPr>
          </a:p>
          <a:p>
            <a:endParaRPr lang="en-US" dirty="0">
              <a:latin typeface="+mn-lt"/>
            </a:endParaRPr>
          </a:p>
          <a:p>
            <a:endParaRPr lang="en-US" dirty="0">
              <a:latin typeface="+mn-lt"/>
            </a:endParaRPr>
          </a:p>
        </p:txBody>
      </p:sp>
    </p:spTree>
    <p:extLst>
      <p:ext uri="{BB962C8B-B14F-4D97-AF65-F5344CB8AC3E}">
        <p14:creationId xmlns:p14="http://schemas.microsoft.com/office/powerpoint/2010/main" val="2738301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09FFCE-6863-4D60-9ED6-3DC7C59049CB}"/>
              </a:ext>
            </a:extLst>
          </p:cNvPr>
          <p:cNvSpPr>
            <a:spLocks noGrp="1"/>
          </p:cNvSpPr>
          <p:nvPr>
            <p:ph type="title"/>
          </p:nvPr>
        </p:nvSpPr>
        <p:spPr/>
        <p:txBody>
          <a:bodyPr/>
          <a:lstStyle/>
          <a:p>
            <a:r>
              <a:rPr lang="en-US" dirty="0"/>
              <a:t>Stories Resonate</a:t>
            </a:r>
          </a:p>
        </p:txBody>
      </p:sp>
      <p:pic>
        <p:nvPicPr>
          <p:cNvPr id="4" name="Picture 3">
            <a:extLst>
              <a:ext uri="{FF2B5EF4-FFF2-40B4-BE49-F238E27FC236}">
                <a16:creationId xmlns:a16="http://schemas.microsoft.com/office/drawing/2014/main" id="{843CDF01-D4E2-4AB7-8F9C-C914AFF73517}"/>
              </a:ext>
            </a:extLst>
          </p:cNvPr>
          <p:cNvPicPr>
            <a:picLocks noChangeAspect="1"/>
          </p:cNvPicPr>
          <p:nvPr/>
        </p:nvPicPr>
        <p:blipFill>
          <a:blip r:embed="rId3"/>
          <a:stretch>
            <a:fillRect/>
          </a:stretch>
        </p:blipFill>
        <p:spPr>
          <a:xfrm>
            <a:off x="790246" y="989138"/>
            <a:ext cx="7563507" cy="4154362"/>
          </a:xfrm>
          <a:prstGeom prst="rect">
            <a:avLst/>
          </a:prstGeom>
        </p:spPr>
      </p:pic>
    </p:spTree>
    <p:extLst>
      <p:ext uri="{BB962C8B-B14F-4D97-AF65-F5344CB8AC3E}">
        <p14:creationId xmlns:p14="http://schemas.microsoft.com/office/powerpoint/2010/main" val="1902292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EAFA66-3613-4C68-8CCC-33E6A9D03122}"/>
              </a:ext>
            </a:extLst>
          </p:cNvPr>
          <p:cNvSpPr/>
          <p:nvPr/>
        </p:nvSpPr>
        <p:spPr>
          <a:xfrm>
            <a:off x="0" y="1670050"/>
            <a:ext cx="9144000" cy="263525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 name="TextBox 3">
            <a:extLst>
              <a:ext uri="{FF2B5EF4-FFF2-40B4-BE49-F238E27FC236}">
                <a16:creationId xmlns:a16="http://schemas.microsoft.com/office/drawing/2014/main" id="{515961BD-F004-48FD-9D14-EE8E9E057113}"/>
              </a:ext>
            </a:extLst>
          </p:cNvPr>
          <p:cNvSpPr txBox="1"/>
          <p:nvPr/>
        </p:nvSpPr>
        <p:spPr>
          <a:xfrm>
            <a:off x="1774710" y="559147"/>
            <a:ext cx="6339391" cy="132343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82828"/>
                </a:solidFill>
                <a:effectLst/>
                <a:uLnTx/>
                <a:uFillTx/>
                <a:latin typeface="CiscoSansTT ExtraLight"/>
                <a:ea typeface="ＭＳ Ｐゴシック" charset="0"/>
              </a:rPr>
              <a:t>Measure impact and continued </a:t>
            </a:r>
            <a:r>
              <a:rPr lang="en-US" sz="2000" dirty="0">
                <a:solidFill>
                  <a:srgbClr val="282828"/>
                </a:solidFill>
                <a:latin typeface="CiscoSansTT ExtraLight"/>
              </a:rPr>
              <a:t>growth and learning</a:t>
            </a:r>
            <a:endParaRPr kumimoji="0" lang="en-US" sz="2000" b="0" i="0" u="none" strike="noStrike" kern="1200" cap="none" spc="0" normalizeH="0" baseline="0" noProof="0" dirty="0">
              <a:ln>
                <a:noFill/>
              </a:ln>
              <a:solidFill>
                <a:srgbClr val="282828"/>
              </a:solidFill>
              <a:effectLst/>
              <a:uLnTx/>
              <a:uFillTx/>
              <a:latin typeface="CiscoSansTT ExtraLight"/>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282828"/>
              </a:solidFill>
              <a:effectLst/>
              <a:uLnTx/>
              <a:uFillTx/>
              <a:latin typeface="CiscoSansTT ExtraLight"/>
              <a:ea typeface="ＭＳ Ｐゴシック" charset="0"/>
              <a:cs typeface="CiscoSansTT Thin"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282828"/>
              </a:solidFill>
              <a:effectLst/>
              <a:uLnTx/>
              <a:uFillTx/>
              <a:latin typeface="CiscoSansTT ExtraLight"/>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cxnSp>
        <p:nvCxnSpPr>
          <p:cNvPr id="5" name="Straight Connector 4">
            <a:extLst>
              <a:ext uri="{FF2B5EF4-FFF2-40B4-BE49-F238E27FC236}">
                <a16:creationId xmlns:a16="http://schemas.microsoft.com/office/drawing/2014/main" id="{C8AE8E96-9267-4782-8823-65CA97C0BD4E}"/>
              </a:ext>
            </a:extLst>
          </p:cNvPr>
          <p:cNvCxnSpPr/>
          <p:nvPr/>
        </p:nvCxnSpPr>
        <p:spPr>
          <a:xfrm>
            <a:off x="1695450" y="596900"/>
            <a:ext cx="0" cy="64135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B8C627A-868A-47BE-A2DE-528B5F19B4E0}"/>
              </a:ext>
            </a:extLst>
          </p:cNvPr>
          <p:cNvSpPr txBox="1"/>
          <p:nvPr/>
        </p:nvSpPr>
        <p:spPr>
          <a:xfrm>
            <a:off x="1029891" y="524580"/>
            <a:ext cx="601448" cy="769441"/>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B0F0"/>
                </a:solidFill>
                <a:effectLst/>
                <a:uLnTx/>
                <a:uFillTx/>
                <a:latin typeface="CiscoSansTT ExtraLight"/>
                <a:ea typeface="ＭＳ Ｐゴシック" charset="0"/>
              </a:rPr>
              <a:t>5</a:t>
            </a:r>
            <a:r>
              <a:rPr kumimoji="0" lang="en-US" sz="2000" b="0" i="0" u="none" strike="noStrike" kern="1200" cap="none" spc="0" normalizeH="0" baseline="0" noProof="0" dirty="0">
                <a:ln>
                  <a:noFill/>
                </a:ln>
                <a:solidFill>
                  <a:srgbClr val="282828"/>
                </a:solidFill>
                <a:effectLst/>
                <a:uLnTx/>
                <a:uFillTx/>
                <a:latin typeface="CiscoSansTT ExtraLight"/>
                <a:ea typeface="ＭＳ Ｐゴシック" charset="0"/>
              </a:rPr>
              <a:t> </a:t>
            </a:r>
          </a:p>
        </p:txBody>
      </p:sp>
      <p:sp>
        <p:nvSpPr>
          <p:cNvPr id="9" name="TextBox 8">
            <a:extLst>
              <a:ext uri="{FF2B5EF4-FFF2-40B4-BE49-F238E27FC236}">
                <a16:creationId xmlns:a16="http://schemas.microsoft.com/office/drawing/2014/main" id="{B132754A-1900-4B1A-8691-D298643BD746}"/>
              </a:ext>
            </a:extLst>
          </p:cNvPr>
          <p:cNvSpPr txBox="1"/>
          <p:nvPr/>
        </p:nvSpPr>
        <p:spPr>
          <a:xfrm>
            <a:off x="1836684" y="2633732"/>
            <a:ext cx="5092262" cy="707886"/>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82828"/>
                </a:solidFill>
                <a:effectLst/>
                <a:uLnTx/>
                <a:uFillTx/>
                <a:latin typeface="CiscoSansTT ExtraLight"/>
                <a:ea typeface="ＭＳ Ｐゴシック" charset="0"/>
              </a:rPr>
              <a:t>Accelerate, sustain, and institute change that drives continuous improvement</a:t>
            </a:r>
          </a:p>
        </p:txBody>
      </p:sp>
      <p:sp>
        <p:nvSpPr>
          <p:cNvPr id="10" name="TextBox 9">
            <a:extLst>
              <a:ext uri="{FF2B5EF4-FFF2-40B4-BE49-F238E27FC236}">
                <a16:creationId xmlns:a16="http://schemas.microsoft.com/office/drawing/2014/main" id="{5484F9ED-2D4D-4553-8A01-5DA032A94DBC}"/>
              </a:ext>
            </a:extLst>
          </p:cNvPr>
          <p:cNvSpPr txBox="1"/>
          <p:nvPr/>
        </p:nvSpPr>
        <p:spPr>
          <a:xfrm rot="10800000">
            <a:off x="5974681" y="1428750"/>
            <a:ext cx="1225015" cy="2646878"/>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600" b="0" i="0" u="none" strike="noStrike" kern="1200" cap="none" spc="0" normalizeH="0" baseline="0" noProof="0" dirty="0">
                <a:ln>
                  <a:noFill/>
                </a:ln>
                <a:solidFill>
                  <a:srgbClr val="FFFFFF"/>
                </a:solidFill>
                <a:effectLst/>
                <a:uLnTx/>
                <a:uFillTx/>
                <a:latin typeface="Arabic Typesetting" panose="020B0604020202020204" pitchFamily="66" charset="-78"/>
                <a:ea typeface="ＭＳ Ｐゴシック" charset="0"/>
                <a:cs typeface="Arabic Typesetting" panose="020B0604020202020204" pitchFamily="66" charset="-78"/>
              </a:rPr>
              <a:t>“</a:t>
            </a:r>
            <a:r>
              <a:rPr kumimoji="0" lang="en-US" sz="16600" b="0" i="0" u="none" strike="noStrike" kern="1200" cap="none" spc="0" normalizeH="0" baseline="0" noProof="0" dirty="0">
                <a:ln>
                  <a:noFill/>
                </a:ln>
                <a:solidFill>
                  <a:srgbClr val="282828"/>
                </a:solidFill>
                <a:effectLst/>
                <a:uLnTx/>
                <a:uFillTx/>
                <a:latin typeface="Arabic Typesetting" panose="020B0604020202020204" pitchFamily="66" charset="-78"/>
                <a:ea typeface="ＭＳ Ｐゴシック" charset="0"/>
                <a:cs typeface="Arabic Typesetting" panose="020B0604020202020204" pitchFamily="66" charset="-78"/>
              </a:rPr>
              <a:t> </a:t>
            </a:r>
          </a:p>
        </p:txBody>
      </p:sp>
      <p:sp>
        <p:nvSpPr>
          <p:cNvPr id="11" name="TextBox 10">
            <a:extLst>
              <a:ext uri="{FF2B5EF4-FFF2-40B4-BE49-F238E27FC236}">
                <a16:creationId xmlns:a16="http://schemas.microsoft.com/office/drawing/2014/main" id="{DC42B97E-346E-4CFF-9219-C2E907CFCFE9}"/>
              </a:ext>
            </a:extLst>
          </p:cNvPr>
          <p:cNvSpPr txBox="1"/>
          <p:nvPr/>
        </p:nvSpPr>
        <p:spPr>
          <a:xfrm>
            <a:off x="1320575" y="2068338"/>
            <a:ext cx="1225015" cy="2646878"/>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600" b="0" i="0" u="none" strike="noStrike" kern="1200" cap="none" spc="0" normalizeH="0" baseline="0" noProof="0" dirty="0">
                <a:ln>
                  <a:noFill/>
                </a:ln>
                <a:solidFill>
                  <a:srgbClr val="FFFFFF"/>
                </a:solidFill>
                <a:effectLst/>
                <a:uLnTx/>
                <a:uFillTx/>
                <a:latin typeface="Arabic Typesetting" panose="020B0604020202020204" pitchFamily="66" charset="-78"/>
                <a:ea typeface="ＭＳ Ｐゴシック" charset="0"/>
                <a:cs typeface="Arabic Typesetting" panose="020B0604020202020204" pitchFamily="66" charset="-78"/>
              </a:rPr>
              <a:t>“</a:t>
            </a:r>
            <a:r>
              <a:rPr kumimoji="0" lang="en-US" sz="16600" b="0" i="0" u="none" strike="noStrike" kern="1200" cap="none" spc="0" normalizeH="0" baseline="0" noProof="0" dirty="0">
                <a:ln>
                  <a:noFill/>
                </a:ln>
                <a:solidFill>
                  <a:srgbClr val="282828"/>
                </a:solidFill>
                <a:effectLst/>
                <a:uLnTx/>
                <a:uFillTx/>
                <a:latin typeface="Arabic Typesetting" panose="020B0604020202020204" pitchFamily="66" charset="-78"/>
                <a:ea typeface="ＭＳ Ｐゴシック" charset="0"/>
                <a:cs typeface="Arabic Typesetting" panose="020B0604020202020204" pitchFamily="66" charset="-78"/>
              </a:rPr>
              <a:t> </a:t>
            </a:r>
          </a:p>
        </p:txBody>
      </p:sp>
    </p:spTree>
    <p:extLst>
      <p:ext uri="{BB962C8B-B14F-4D97-AF65-F5344CB8AC3E}">
        <p14:creationId xmlns:p14="http://schemas.microsoft.com/office/powerpoint/2010/main" val="2360042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icture 14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3231" y="1450678"/>
            <a:ext cx="640080" cy="640080"/>
          </a:xfrm>
          <a:prstGeom prst="rect">
            <a:avLst/>
          </a:prstGeom>
        </p:spPr>
      </p:pic>
      <p:sp>
        <p:nvSpPr>
          <p:cNvPr id="3" name="Rounded Rectangle 2"/>
          <p:cNvSpPr/>
          <p:nvPr/>
        </p:nvSpPr>
        <p:spPr>
          <a:xfrm>
            <a:off x="180191" y="998365"/>
            <a:ext cx="2193134" cy="19202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2"/>
                </a:solidFill>
              </a:rPr>
              <a:t>Overall Diversity</a:t>
            </a:r>
          </a:p>
        </p:txBody>
      </p:sp>
      <p:sp>
        <p:nvSpPr>
          <p:cNvPr id="13" name="Rounded Rectangle 12"/>
          <p:cNvSpPr/>
          <p:nvPr/>
        </p:nvSpPr>
        <p:spPr>
          <a:xfrm>
            <a:off x="6872962" y="999245"/>
            <a:ext cx="2194560" cy="19202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2"/>
                </a:solidFill>
              </a:rPr>
              <a:t>Community Impact</a:t>
            </a:r>
          </a:p>
        </p:txBody>
      </p:sp>
      <p:sp>
        <p:nvSpPr>
          <p:cNvPr id="16" name="Rounded Rectangle 15"/>
          <p:cNvSpPr/>
          <p:nvPr/>
        </p:nvSpPr>
        <p:spPr>
          <a:xfrm>
            <a:off x="6862077" y="2369620"/>
            <a:ext cx="2194560" cy="19202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2"/>
                </a:solidFill>
              </a:rPr>
              <a:t>U.S. Workforce by Ethnicity</a:t>
            </a:r>
          </a:p>
        </p:txBody>
      </p:sp>
      <p:grpSp>
        <p:nvGrpSpPr>
          <p:cNvPr id="2" name="Group 1"/>
          <p:cNvGrpSpPr/>
          <p:nvPr/>
        </p:nvGrpSpPr>
        <p:grpSpPr>
          <a:xfrm>
            <a:off x="245451" y="2673972"/>
            <a:ext cx="2072044" cy="786707"/>
            <a:chOff x="410523" y="2826699"/>
            <a:chExt cx="2072044" cy="786707"/>
          </a:xfrm>
        </p:grpSpPr>
        <p:sp>
          <p:nvSpPr>
            <p:cNvPr id="25" name="TextBox 24">
              <a:extLst>
                <a:ext uri="{FF2B5EF4-FFF2-40B4-BE49-F238E27FC236}">
                  <a16:creationId xmlns:a16="http://schemas.microsoft.com/office/drawing/2014/main" id="{1215FAE7-FC6B-8249-B745-E657E25356EF}"/>
                </a:ext>
              </a:extLst>
            </p:cNvPr>
            <p:cNvSpPr txBox="1"/>
            <p:nvPr/>
          </p:nvSpPr>
          <p:spPr>
            <a:xfrm>
              <a:off x="580604" y="3043507"/>
              <a:ext cx="646361" cy="523220"/>
            </a:xfrm>
            <a:prstGeom prst="rect">
              <a:avLst/>
            </a:prstGeom>
            <a:noFill/>
          </p:spPr>
          <p:txBody>
            <a:bodyPr wrap="square" rtlCol="0">
              <a:spAutoFit/>
            </a:bodyPr>
            <a:lstStyle/>
            <a:p>
              <a:pPr algn="ctr"/>
              <a:r>
                <a:rPr lang="en-GB" sz="2800" dirty="0">
                  <a:solidFill>
                    <a:schemeClr val="tx2"/>
                  </a:solidFill>
                  <a:latin typeface="+mn-lt"/>
                </a:rPr>
                <a:t>#2</a:t>
              </a:r>
              <a:endParaRPr lang="en-US" sz="2800" dirty="0">
                <a:latin typeface="+mn-lt"/>
              </a:endParaRPr>
            </a:p>
          </p:txBody>
        </p:sp>
        <p:sp>
          <p:nvSpPr>
            <p:cNvPr id="26" name="TextBox 25"/>
            <p:cNvSpPr txBox="1"/>
            <p:nvPr/>
          </p:nvSpPr>
          <p:spPr>
            <a:xfrm>
              <a:off x="410523" y="2826699"/>
              <a:ext cx="2072044" cy="261610"/>
            </a:xfrm>
            <a:prstGeom prst="rect">
              <a:avLst/>
            </a:prstGeom>
            <a:noFill/>
          </p:spPr>
          <p:txBody>
            <a:bodyPr wrap="square" rtlCol="0">
              <a:spAutoFit/>
            </a:bodyPr>
            <a:lstStyle/>
            <a:p>
              <a:pPr algn="ctr"/>
              <a:r>
                <a:rPr lang="en-US" sz="1100" dirty="0">
                  <a:solidFill>
                    <a:schemeClr val="bg1"/>
                  </a:solidFill>
                  <a:latin typeface="CiscoSansTT ExtraLight" panose="020B0303020201020303" pitchFamily="34" charset="0"/>
                  <a:cs typeface="CiscoSansTT ExtraLight" panose="020B0303020201020303" pitchFamily="34" charset="0"/>
                </a:rPr>
                <a:t>Fortune ranked Cisco</a:t>
              </a:r>
              <a:endParaRPr lang="en-US" sz="700" dirty="0">
                <a:solidFill>
                  <a:schemeClr val="bg1"/>
                </a:solidFill>
                <a:latin typeface="CiscoSansTT ExtraLight" panose="020B0303020201020303" pitchFamily="34" charset="0"/>
                <a:cs typeface="CiscoSansTT ExtraLight" panose="020B0303020201020303" pitchFamily="34" charset="0"/>
              </a:endParaRPr>
            </a:p>
          </p:txBody>
        </p:sp>
        <p:sp>
          <p:nvSpPr>
            <p:cNvPr id="28" name="Rectangle 27"/>
            <p:cNvSpPr/>
            <p:nvPr/>
          </p:nvSpPr>
          <p:spPr>
            <a:xfrm>
              <a:off x="1241330" y="3105575"/>
              <a:ext cx="1160307" cy="507831"/>
            </a:xfrm>
            <a:prstGeom prst="rect">
              <a:avLst/>
            </a:prstGeom>
          </p:spPr>
          <p:txBody>
            <a:bodyPr wrap="square">
              <a:spAutoFit/>
            </a:bodyPr>
            <a:lstStyle/>
            <a:p>
              <a:pPr lvl="0" eaLnBrk="0" hangingPunct="0">
                <a:spcBef>
                  <a:spcPct val="30000"/>
                </a:spcBef>
                <a:defRPr/>
              </a:pPr>
              <a:r>
                <a:rPr lang="en-US" sz="900" dirty="0">
                  <a:solidFill>
                    <a:schemeClr val="accent1"/>
                  </a:solidFill>
                  <a:latin typeface="CiscoSansTT ExtraLight" panose="020B0303020201020303" pitchFamily="34" charset="0"/>
                  <a:cs typeface="CiscoSansTT ExtraLight" panose="020B0303020201020303" pitchFamily="34" charset="0"/>
                </a:rPr>
                <a:t>100 Best Workplaces for Diversity 2019</a:t>
              </a:r>
            </a:p>
          </p:txBody>
        </p:sp>
        <p:cxnSp>
          <p:nvCxnSpPr>
            <p:cNvPr id="31" name="Straight Connector 30"/>
            <p:cNvCxnSpPr/>
            <p:nvPr/>
          </p:nvCxnSpPr>
          <p:spPr>
            <a:xfrm flipH="1">
              <a:off x="1205605" y="3139763"/>
              <a:ext cx="11256" cy="416548"/>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grpSp>
      <p:sp>
        <p:nvSpPr>
          <p:cNvPr id="43" name="Rounded Rectangle 42"/>
          <p:cNvSpPr/>
          <p:nvPr/>
        </p:nvSpPr>
        <p:spPr>
          <a:xfrm>
            <a:off x="2408414" y="999244"/>
            <a:ext cx="2194560" cy="19202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2"/>
                </a:solidFill>
              </a:rPr>
              <a:t>Employee Communities </a:t>
            </a:r>
          </a:p>
        </p:txBody>
      </p:sp>
      <p:sp>
        <p:nvSpPr>
          <p:cNvPr id="73" name="TextBox 72">
            <a:extLst>
              <a:ext uri="{FF2B5EF4-FFF2-40B4-BE49-F238E27FC236}">
                <a16:creationId xmlns:a16="http://schemas.microsoft.com/office/drawing/2014/main" id="{1215FAE7-FC6B-8249-B745-E657E25356EF}"/>
              </a:ext>
            </a:extLst>
          </p:cNvPr>
          <p:cNvSpPr txBox="1"/>
          <p:nvPr/>
        </p:nvSpPr>
        <p:spPr>
          <a:xfrm>
            <a:off x="4778616" y="1605098"/>
            <a:ext cx="722076" cy="523220"/>
          </a:xfrm>
          <a:prstGeom prst="rect">
            <a:avLst/>
          </a:prstGeom>
          <a:noFill/>
        </p:spPr>
        <p:txBody>
          <a:bodyPr wrap="square" rtlCol="0">
            <a:spAutoFit/>
          </a:bodyPr>
          <a:lstStyle/>
          <a:p>
            <a:pPr algn="ctr"/>
            <a:r>
              <a:rPr lang="en-GB" sz="2800" dirty="0">
                <a:solidFill>
                  <a:schemeClr val="tx2"/>
                </a:solidFill>
                <a:latin typeface="+mn-lt"/>
              </a:rPr>
              <a:t>#3</a:t>
            </a:r>
            <a:endParaRPr lang="en-US" sz="2800" dirty="0">
              <a:latin typeface="+mn-lt"/>
            </a:endParaRPr>
          </a:p>
        </p:txBody>
      </p:sp>
      <p:sp>
        <p:nvSpPr>
          <p:cNvPr id="5" name="Rectangle 4"/>
          <p:cNvSpPr/>
          <p:nvPr/>
        </p:nvSpPr>
        <p:spPr>
          <a:xfrm>
            <a:off x="5449984" y="1618208"/>
            <a:ext cx="1130995" cy="507831"/>
          </a:xfrm>
          <a:prstGeom prst="rect">
            <a:avLst/>
          </a:prstGeom>
        </p:spPr>
        <p:txBody>
          <a:bodyPr wrap="square">
            <a:spAutoFit/>
          </a:bodyPr>
          <a:lstStyle/>
          <a:p>
            <a:r>
              <a:rPr lang="en-US" sz="900" dirty="0">
                <a:solidFill>
                  <a:schemeClr val="accent1"/>
                </a:solidFill>
                <a:latin typeface="+mn-lt"/>
              </a:rPr>
              <a:t>Best Workplaces </a:t>
            </a:r>
          </a:p>
          <a:p>
            <a:r>
              <a:rPr lang="en-US" sz="900" dirty="0">
                <a:solidFill>
                  <a:schemeClr val="accent1"/>
                </a:solidFill>
                <a:latin typeface="+mn-lt"/>
              </a:rPr>
              <a:t>for Giving Back 2018</a:t>
            </a:r>
          </a:p>
        </p:txBody>
      </p:sp>
      <p:sp>
        <p:nvSpPr>
          <p:cNvPr id="124" name="TextBox 123">
            <a:extLst>
              <a:ext uri="{FF2B5EF4-FFF2-40B4-BE49-F238E27FC236}">
                <a16:creationId xmlns:a16="http://schemas.microsoft.com/office/drawing/2014/main" id="{1215FAE7-FC6B-8249-B745-E657E25356EF}"/>
              </a:ext>
            </a:extLst>
          </p:cNvPr>
          <p:cNvSpPr txBox="1"/>
          <p:nvPr/>
        </p:nvSpPr>
        <p:spPr>
          <a:xfrm>
            <a:off x="7298855" y="1558396"/>
            <a:ext cx="1517831" cy="461665"/>
          </a:xfrm>
          <a:prstGeom prst="rect">
            <a:avLst/>
          </a:prstGeom>
          <a:noFill/>
        </p:spPr>
        <p:txBody>
          <a:bodyPr wrap="square" rtlCol="0">
            <a:spAutoFit/>
          </a:bodyPr>
          <a:lstStyle/>
          <a:p>
            <a:pPr algn="ctr"/>
            <a:r>
              <a:rPr lang="en-GB" sz="2400" dirty="0">
                <a:solidFill>
                  <a:schemeClr val="accent5"/>
                </a:solidFill>
                <a:latin typeface="+mn-lt"/>
              </a:rPr>
              <a:t> </a:t>
            </a:r>
            <a:r>
              <a:rPr lang="en-GB" sz="1100" dirty="0">
                <a:solidFill>
                  <a:schemeClr val="bg1"/>
                </a:solidFill>
                <a:latin typeface="+mn-lt"/>
              </a:rPr>
              <a:t>$25.5M</a:t>
            </a:r>
            <a:endParaRPr lang="en-US" sz="1100" dirty="0">
              <a:solidFill>
                <a:schemeClr val="bg1"/>
              </a:solidFill>
              <a:latin typeface="+mn-lt"/>
            </a:endParaRPr>
          </a:p>
        </p:txBody>
      </p:sp>
      <p:sp>
        <p:nvSpPr>
          <p:cNvPr id="139" name="TextBox 138"/>
          <p:cNvSpPr txBox="1"/>
          <p:nvPr/>
        </p:nvSpPr>
        <p:spPr>
          <a:xfrm>
            <a:off x="7754571" y="1911455"/>
            <a:ext cx="1288524" cy="338554"/>
          </a:xfrm>
          <a:prstGeom prst="rect">
            <a:avLst/>
          </a:prstGeom>
          <a:noFill/>
        </p:spPr>
        <p:txBody>
          <a:bodyPr wrap="square" rtlCol="0">
            <a:spAutoFit/>
          </a:bodyPr>
          <a:lstStyle/>
          <a:p>
            <a:r>
              <a:rPr lang="en-US" sz="800" dirty="0">
                <a:solidFill>
                  <a:schemeClr val="accent1"/>
                </a:solidFill>
                <a:latin typeface="CiscoSansTT ExtraLight" panose="020B0303020201020303" pitchFamily="34" charset="0"/>
                <a:cs typeface="CiscoSansTT ExtraLight" panose="020B0303020201020303" pitchFamily="34" charset="0"/>
              </a:rPr>
              <a:t>donations to charities and matching gifts</a:t>
            </a:r>
          </a:p>
        </p:txBody>
      </p:sp>
      <p:grpSp>
        <p:nvGrpSpPr>
          <p:cNvPr id="18" name="Group 17"/>
          <p:cNvGrpSpPr/>
          <p:nvPr/>
        </p:nvGrpSpPr>
        <p:grpSpPr>
          <a:xfrm>
            <a:off x="3456899" y="1876117"/>
            <a:ext cx="1237558" cy="430887"/>
            <a:chOff x="3702299" y="1629272"/>
            <a:chExt cx="1237558" cy="430887"/>
          </a:xfrm>
        </p:grpSpPr>
        <p:sp>
          <p:nvSpPr>
            <p:cNvPr id="111" name="TextBox 110"/>
            <p:cNvSpPr txBox="1"/>
            <p:nvPr/>
          </p:nvSpPr>
          <p:spPr>
            <a:xfrm>
              <a:off x="3702299" y="1629272"/>
              <a:ext cx="890366" cy="430887"/>
            </a:xfrm>
            <a:prstGeom prst="rect">
              <a:avLst/>
            </a:prstGeom>
            <a:noFill/>
          </p:spPr>
          <p:txBody>
            <a:bodyPr wrap="square" rtlCol="0">
              <a:spAutoFit/>
            </a:bodyPr>
            <a:lstStyle/>
            <a:p>
              <a:r>
                <a:rPr lang="en-US" sz="1100" dirty="0">
                  <a:solidFill>
                    <a:schemeClr val="bg1"/>
                  </a:solidFill>
                  <a:latin typeface="CiscoSansTT ExtraLight" panose="020B0303020201020303" pitchFamily="34" charset="0"/>
                  <a:cs typeface="CiscoSansTT ExtraLight" panose="020B0303020201020303" pitchFamily="34" charset="0"/>
                </a:rPr>
                <a:t>29,000+</a:t>
              </a:r>
              <a:r>
                <a:rPr lang="en-US" sz="1100" dirty="0">
                  <a:solidFill>
                    <a:schemeClr val="accent1"/>
                  </a:solidFill>
                  <a:latin typeface="CiscoSansTT ExtraLight" panose="020B0303020201020303" pitchFamily="34" charset="0"/>
                  <a:cs typeface="CiscoSansTT ExtraLight" panose="020B0303020201020303" pitchFamily="34" charset="0"/>
                </a:rPr>
                <a:t>	</a:t>
              </a:r>
            </a:p>
          </p:txBody>
        </p:sp>
        <p:sp>
          <p:nvSpPr>
            <p:cNvPr id="118" name="TextBox 117"/>
            <p:cNvSpPr txBox="1"/>
            <p:nvPr/>
          </p:nvSpPr>
          <p:spPr>
            <a:xfrm>
              <a:off x="3704496" y="1773854"/>
              <a:ext cx="1235361" cy="215444"/>
            </a:xfrm>
            <a:prstGeom prst="rect">
              <a:avLst/>
            </a:prstGeom>
            <a:noFill/>
          </p:spPr>
          <p:txBody>
            <a:bodyPr wrap="square" rtlCol="0">
              <a:spAutoFit/>
            </a:bodyPr>
            <a:lstStyle/>
            <a:p>
              <a:r>
                <a:rPr lang="en-US" sz="800" dirty="0">
                  <a:solidFill>
                    <a:schemeClr val="accent1"/>
                  </a:solidFill>
                  <a:latin typeface="CiscoSansTT ExtraLight" panose="020B0303020201020303" pitchFamily="34" charset="0"/>
                  <a:cs typeface="CiscoSansTT ExtraLight" panose="020B0303020201020303" pitchFamily="34" charset="0"/>
                </a:rPr>
                <a:t>active members</a:t>
              </a:r>
            </a:p>
          </p:txBody>
        </p:sp>
      </p:grpSp>
      <p:grpSp>
        <p:nvGrpSpPr>
          <p:cNvPr id="23" name="Group 22"/>
          <p:cNvGrpSpPr/>
          <p:nvPr/>
        </p:nvGrpSpPr>
        <p:grpSpPr>
          <a:xfrm>
            <a:off x="2494422" y="2639290"/>
            <a:ext cx="1224736" cy="815452"/>
            <a:chOff x="2639157" y="2884982"/>
            <a:chExt cx="1224736" cy="815452"/>
          </a:xfrm>
        </p:grpSpPr>
        <p:sp>
          <p:nvSpPr>
            <p:cNvPr id="62" name="TextBox 61">
              <a:extLst>
                <a:ext uri="{FF2B5EF4-FFF2-40B4-BE49-F238E27FC236}">
                  <a16:creationId xmlns:a16="http://schemas.microsoft.com/office/drawing/2014/main" id="{1215FAE7-FC6B-8249-B745-E657E25356EF}"/>
                </a:ext>
              </a:extLst>
            </p:cNvPr>
            <p:cNvSpPr txBox="1"/>
            <p:nvPr/>
          </p:nvSpPr>
          <p:spPr>
            <a:xfrm>
              <a:off x="2639157" y="2884982"/>
              <a:ext cx="987871" cy="461665"/>
            </a:xfrm>
            <a:prstGeom prst="rect">
              <a:avLst/>
            </a:prstGeom>
            <a:noFill/>
          </p:spPr>
          <p:txBody>
            <a:bodyPr wrap="square" rtlCol="0">
              <a:spAutoFit/>
            </a:bodyPr>
            <a:lstStyle/>
            <a:p>
              <a:pPr algn="ctr"/>
              <a:r>
                <a:rPr lang="en-GB" sz="2400" dirty="0">
                  <a:solidFill>
                    <a:schemeClr val="tx2"/>
                  </a:solidFill>
                  <a:latin typeface="+mn-lt"/>
                </a:rPr>
                <a:t>62%</a:t>
              </a:r>
              <a:endParaRPr lang="en-US" sz="2400" dirty="0">
                <a:latin typeface="+mn-lt"/>
              </a:endParaRPr>
            </a:p>
          </p:txBody>
        </p:sp>
        <p:sp>
          <p:nvSpPr>
            <p:cNvPr id="63" name="TextBox 62"/>
            <p:cNvSpPr txBox="1"/>
            <p:nvPr/>
          </p:nvSpPr>
          <p:spPr>
            <a:xfrm>
              <a:off x="2742906" y="3238769"/>
              <a:ext cx="1120987" cy="461665"/>
            </a:xfrm>
            <a:prstGeom prst="rect">
              <a:avLst/>
            </a:prstGeom>
            <a:noFill/>
          </p:spPr>
          <p:txBody>
            <a:bodyPr wrap="square" rtlCol="0">
              <a:spAutoFit/>
            </a:bodyPr>
            <a:lstStyle/>
            <a:p>
              <a:r>
                <a:rPr lang="en-US" sz="800" dirty="0">
                  <a:solidFill>
                    <a:schemeClr val="accent1"/>
                  </a:solidFill>
                  <a:latin typeface="CiscoSansTT ExtraLight" panose="020B0303020201020303" pitchFamily="34" charset="0"/>
                  <a:cs typeface="CiscoSansTT ExtraLight" panose="020B0303020201020303" pitchFamily="34" charset="0"/>
                </a:rPr>
                <a:t>diversity</a:t>
              </a:r>
              <a:r>
                <a:rPr lang="en-US" sz="800" dirty="0">
                  <a:solidFill>
                    <a:srgbClr val="FFC000"/>
                  </a:solidFill>
                  <a:latin typeface="CiscoSansTT ExtraLight" panose="020B0303020201020303" pitchFamily="34" charset="0"/>
                  <a:cs typeface="CiscoSansTT ExtraLight" panose="020B0303020201020303" pitchFamily="34" charset="0"/>
                </a:rPr>
                <a:t> </a:t>
              </a:r>
              <a:r>
                <a:rPr lang="en-US" sz="800" dirty="0">
                  <a:solidFill>
                    <a:schemeClr val="bg1"/>
                  </a:solidFill>
                  <a:latin typeface="CiscoSansTT ExtraLight" panose="020B0303020201020303" pitchFamily="34" charset="0"/>
                  <a:cs typeface="CiscoSansTT ExtraLight" panose="020B0303020201020303" pitchFamily="34" charset="0"/>
                </a:rPr>
                <a:t>on executive leadership team</a:t>
              </a:r>
            </a:p>
          </p:txBody>
        </p:sp>
      </p:grpSp>
      <p:sp>
        <p:nvSpPr>
          <p:cNvPr id="119" name="Rounded Rectangle 118"/>
          <p:cNvSpPr/>
          <p:nvPr/>
        </p:nvSpPr>
        <p:spPr>
          <a:xfrm>
            <a:off x="2408415" y="2368125"/>
            <a:ext cx="2194560" cy="19258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2"/>
                </a:solidFill>
              </a:rPr>
              <a:t>Leadership Diversity</a:t>
            </a:r>
          </a:p>
        </p:txBody>
      </p:sp>
      <p:grpSp>
        <p:nvGrpSpPr>
          <p:cNvPr id="19" name="Group 18"/>
          <p:cNvGrpSpPr/>
          <p:nvPr/>
        </p:nvGrpSpPr>
        <p:grpSpPr>
          <a:xfrm>
            <a:off x="3461559" y="1477417"/>
            <a:ext cx="768139" cy="438300"/>
            <a:chOff x="2883597" y="1730659"/>
            <a:chExt cx="768139" cy="438300"/>
          </a:xfrm>
        </p:grpSpPr>
        <p:sp>
          <p:nvSpPr>
            <p:cNvPr id="191" name="TextBox 190"/>
            <p:cNvSpPr txBox="1"/>
            <p:nvPr/>
          </p:nvSpPr>
          <p:spPr>
            <a:xfrm>
              <a:off x="2883597" y="1730659"/>
              <a:ext cx="768139" cy="338554"/>
            </a:xfrm>
            <a:prstGeom prst="rect">
              <a:avLst/>
            </a:prstGeom>
            <a:noFill/>
          </p:spPr>
          <p:txBody>
            <a:bodyPr wrap="square" rtlCol="0">
              <a:spAutoFit/>
            </a:bodyPr>
            <a:lstStyle/>
            <a:p>
              <a:r>
                <a:rPr lang="en-US" sz="1100" dirty="0">
                  <a:solidFill>
                    <a:schemeClr val="bg1"/>
                  </a:solidFill>
                  <a:latin typeface="CiscoSansTT ExtraLight" panose="020B0303020201020303" pitchFamily="34" charset="0"/>
                  <a:cs typeface="CiscoSansTT ExtraLight" panose="020B0303020201020303" pitchFamily="34" charset="0"/>
                </a:rPr>
                <a:t>243</a:t>
              </a:r>
              <a:r>
                <a:rPr lang="en-US" sz="1100" dirty="0">
                  <a:solidFill>
                    <a:schemeClr val="accent1"/>
                  </a:solidFill>
                  <a:latin typeface="CiscoSansTT ExtraLight" panose="020B0303020201020303" pitchFamily="34" charset="0"/>
                  <a:cs typeface="CiscoSansTT ExtraLight" panose="020B0303020201020303" pitchFamily="34" charset="0"/>
                </a:rPr>
                <a:t> </a:t>
              </a:r>
              <a:r>
                <a:rPr lang="en-US" sz="1600" dirty="0">
                  <a:solidFill>
                    <a:schemeClr val="accent5"/>
                  </a:solidFill>
                  <a:latin typeface="CiscoSansTT ExtraLight" panose="020B0303020201020303" pitchFamily="34" charset="0"/>
                  <a:cs typeface="CiscoSansTT ExtraLight" panose="020B0303020201020303" pitchFamily="34" charset="0"/>
                </a:rPr>
                <a:t>	</a:t>
              </a:r>
              <a:endParaRPr lang="en-US" sz="1600" dirty="0">
                <a:solidFill>
                  <a:schemeClr val="bg1"/>
                </a:solidFill>
                <a:latin typeface="CiscoSansTT ExtraLight" panose="020B0303020201020303" pitchFamily="34" charset="0"/>
                <a:cs typeface="CiscoSansTT ExtraLight" panose="020B0303020201020303" pitchFamily="34" charset="0"/>
              </a:endParaRPr>
            </a:p>
          </p:txBody>
        </p:sp>
        <p:sp>
          <p:nvSpPr>
            <p:cNvPr id="189" name="TextBox 188"/>
            <p:cNvSpPr txBox="1"/>
            <p:nvPr/>
          </p:nvSpPr>
          <p:spPr>
            <a:xfrm>
              <a:off x="2888186" y="1953515"/>
              <a:ext cx="587020" cy="215444"/>
            </a:xfrm>
            <a:prstGeom prst="rect">
              <a:avLst/>
            </a:prstGeom>
            <a:noFill/>
          </p:spPr>
          <p:txBody>
            <a:bodyPr wrap="none" rtlCol="0">
              <a:spAutoFit/>
            </a:bodyPr>
            <a:lstStyle/>
            <a:p>
              <a:r>
                <a:rPr lang="en-US" sz="800" dirty="0">
                  <a:solidFill>
                    <a:schemeClr val="accent1"/>
                  </a:solidFill>
                  <a:latin typeface="CiscoSansTT ExtraLight" panose="020B0303020201020303" pitchFamily="34" charset="0"/>
                  <a:cs typeface="CiscoSansTT ExtraLight" panose="020B0303020201020303" pitchFamily="34" charset="0"/>
                </a:rPr>
                <a:t>chapters</a:t>
              </a:r>
            </a:p>
          </p:txBody>
        </p:sp>
      </p:grpSp>
      <p:grpSp>
        <p:nvGrpSpPr>
          <p:cNvPr id="17" name="Group 16"/>
          <p:cNvGrpSpPr/>
          <p:nvPr/>
        </p:nvGrpSpPr>
        <p:grpSpPr>
          <a:xfrm>
            <a:off x="3472337" y="1224364"/>
            <a:ext cx="774258" cy="370408"/>
            <a:chOff x="2736639" y="1671241"/>
            <a:chExt cx="774258" cy="364937"/>
          </a:xfrm>
        </p:grpSpPr>
        <p:sp>
          <p:nvSpPr>
            <p:cNvPr id="190" name="TextBox 189"/>
            <p:cNvSpPr txBox="1"/>
            <p:nvPr/>
          </p:nvSpPr>
          <p:spPr>
            <a:xfrm>
              <a:off x="2736639" y="1823916"/>
              <a:ext cx="609462" cy="212262"/>
            </a:xfrm>
            <a:prstGeom prst="rect">
              <a:avLst/>
            </a:prstGeom>
            <a:noFill/>
          </p:spPr>
          <p:txBody>
            <a:bodyPr wrap="none" rtlCol="0">
              <a:spAutoFit/>
            </a:bodyPr>
            <a:lstStyle/>
            <a:p>
              <a:r>
                <a:rPr lang="en-US" sz="800" dirty="0">
                  <a:solidFill>
                    <a:schemeClr val="accent1"/>
                  </a:solidFill>
                  <a:latin typeface="CiscoSansTT ExtraLight" panose="020B0303020201020303" pitchFamily="34" charset="0"/>
                  <a:cs typeface="CiscoSansTT ExtraLight" panose="020B0303020201020303" pitchFamily="34" charset="0"/>
                </a:rPr>
                <a:t>countries</a:t>
              </a:r>
            </a:p>
          </p:txBody>
        </p:sp>
        <p:sp>
          <p:nvSpPr>
            <p:cNvPr id="192" name="TextBox 191"/>
            <p:cNvSpPr txBox="1"/>
            <p:nvPr/>
          </p:nvSpPr>
          <p:spPr>
            <a:xfrm>
              <a:off x="2742758" y="1671241"/>
              <a:ext cx="768139" cy="276999"/>
            </a:xfrm>
            <a:prstGeom prst="rect">
              <a:avLst/>
            </a:prstGeom>
            <a:noFill/>
          </p:spPr>
          <p:txBody>
            <a:bodyPr wrap="square" rtlCol="0">
              <a:spAutoFit/>
            </a:bodyPr>
            <a:lstStyle/>
            <a:p>
              <a:r>
                <a:rPr lang="en-US" sz="1100" dirty="0">
                  <a:solidFill>
                    <a:schemeClr val="bg1"/>
                  </a:solidFill>
                  <a:latin typeface="CiscoSansTT ExtraLight" panose="020B0303020201020303" pitchFamily="34" charset="0"/>
                  <a:cs typeface="CiscoSansTT ExtraLight" panose="020B0303020201020303" pitchFamily="34" charset="0"/>
                </a:rPr>
                <a:t>73</a:t>
              </a:r>
              <a:r>
                <a:rPr lang="en-US" sz="1000" dirty="0">
                  <a:solidFill>
                    <a:schemeClr val="bg1"/>
                  </a:solidFill>
                  <a:latin typeface="CiscoSansTT ExtraLight" panose="020B0303020201020303" pitchFamily="34" charset="0"/>
                  <a:cs typeface="CiscoSansTT ExtraLight" panose="020B0303020201020303" pitchFamily="34" charset="0"/>
                </a:rPr>
                <a:t> </a:t>
              </a:r>
              <a:r>
                <a:rPr lang="en-US" sz="1200" dirty="0">
                  <a:solidFill>
                    <a:schemeClr val="bg1"/>
                  </a:solidFill>
                  <a:latin typeface="CiscoSansTT ExtraLight" panose="020B0303020201020303" pitchFamily="34" charset="0"/>
                  <a:cs typeface="CiscoSansTT ExtraLight" panose="020B0303020201020303" pitchFamily="34" charset="0"/>
                </a:rPr>
                <a:t>	</a:t>
              </a:r>
            </a:p>
          </p:txBody>
        </p:sp>
      </p:grpSp>
      <p:sp>
        <p:nvSpPr>
          <p:cNvPr id="116" name="TextBox 115"/>
          <p:cNvSpPr txBox="1"/>
          <p:nvPr/>
        </p:nvSpPr>
        <p:spPr>
          <a:xfrm>
            <a:off x="7778782" y="1426355"/>
            <a:ext cx="1217109" cy="338554"/>
          </a:xfrm>
          <a:prstGeom prst="rect">
            <a:avLst/>
          </a:prstGeom>
          <a:noFill/>
        </p:spPr>
        <p:txBody>
          <a:bodyPr wrap="square" rtlCol="0">
            <a:spAutoFit/>
          </a:bodyPr>
          <a:lstStyle/>
          <a:p>
            <a:r>
              <a:rPr lang="en-US" sz="800" dirty="0">
                <a:solidFill>
                  <a:schemeClr val="accent1"/>
                </a:solidFill>
                <a:latin typeface="CiscoSansTT ExtraLight" panose="020B0303020201020303" pitchFamily="34" charset="0"/>
                <a:cs typeface="CiscoSansTT ExtraLight" panose="020B0303020201020303" pitchFamily="34" charset="0"/>
              </a:rPr>
              <a:t>employee </a:t>
            </a:r>
          </a:p>
          <a:p>
            <a:r>
              <a:rPr lang="en-US" sz="800" dirty="0">
                <a:solidFill>
                  <a:schemeClr val="accent1"/>
                </a:solidFill>
                <a:latin typeface="CiscoSansTT ExtraLight" panose="020B0303020201020303" pitchFamily="34" charset="0"/>
                <a:cs typeface="CiscoSansTT ExtraLight" panose="020B0303020201020303" pitchFamily="34" charset="0"/>
              </a:rPr>
              <a:t>volunteer hours</a:t>
            </a:r>
          </a:p>
        </p:txBody>
      </p:sp>
      <p:sp>
        <p:nvSpPr>
          <p:cNvPr id="144" name="TextBox 143">
            <a:extLst>
              <a:ext uri="{FF2B5EF4-FFF2-40B4-BE49-F238E27FC236}">
                <a16:creationId xmlns:a16="http://schemas.microsoft.com/office/drawing/2014/main" id="{1215FAE7-FC6B-8249-B745-E657E25356EF}"/>
              </a:ext>
            </a:extLst>
          </p:cNvPr>
          <p:cNvSpPr txBox="1"/>
          <p:nvPr/>
        </p:nvSpPr>
        <p:spPr>
          <a:xfrm>
            <a:off x="7484733" y="1266020"/>
            <a:ext cx="1080855" cy="261610"/>
          </a:xfrm>
          <a:prstGeom prst="rect">
            <a:avLst/>
          </a:prstGeom>
          <a:noFill/>
        </p:spPr>
        <p:txBody>
          <a:bodyPr wrap="square" rtlCol="0">
            <a:spAutoFit/>
          </a:bodyPr>
          <a:lstStyle/>
          <a:p>
            <a:pPr algn="ctr"/>
            <a:r>
              <a:rPr lang="en-GB" sz="1100" dirty="0">
                <a:solidFill>
                  <a:schemeClr val="tx2"/>
                </a:solidFill>
                <a:latin typeface="+mn-lt"/>
              </a:rPr>
              <a:t>448K</a:t>
            </a:r>
            <a:endParaRPr lang="en-US" sz="1100" dirty="0">
              <a:latin typeface="+mn-lt"/>
            </a:endParaRPr>
          </a:p>
        </p:txBody>
      </p:sp>
      <p:sp>
        <p:nvSpPr>
          <p:cNvPr id="11" name="TextBox 10"/>
          <p:cNvSpPr txBox="1"/>
          <p:nvPr/>
        </p:nvSpPr>
        <p:spPr>
          <a:xfrm>
            <a:off x="1020713" y="1411899"/>
            <a:ext cx="1274991" cy="738664"/>
          </a:xfrm>
          <a:prstGeom prst="rect">
            <a:avLst/>
          </a:prstGeom>
          <a:noFill/>
        </p:spPr>
        <p:txBody>
          <a:bodyPr wrap="square" rtlCol="0">
            <a:spAutoFit/>
          </a:bodyPr>
          <a:lstStyle/>
          <a:p>
            <a:r>
              <a:rPr lang="en-US" sz="1400" dirty="0">
                <a:solidFill>
                  <a:schemeClr val="bg1"/>
                </a:solidFill>
                <a:latin typeface="+mn-lt"/>
              </a:rPr>
              <a:t>Most </a:t>
            </a:r>
            <a:r>
              <a:rPr lang="en-US" sz="1400" dirty="0">
                <a:solidFill>
                  <a:schemeClr val="accent1"/>
                </a:solidFill>
                <a:latin typeface="+mn-lt"/>
              </a:rPr>
              <a:t>diverse </a:t>
            </a:r>
            <a:r>
              <a:rPr lang="en-US" sz="1400" dirty="0">
                <a:solidFill>
                  <a:schemeClr val="bg1"/>
                </a:solidFill>
                <a:latin typeface="+mn-lt"/>
              </a:rPr>
              <a:t>Cisco since 1998</a:t>
            </a:r>
          </a:p>
        </p:txBody>
      </p:sp>
      <p:pic>
        <p:nvPicPr>
          <p:cNvPr id="104" name="Picture 10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33471" y="1461564"/>
            <a:ext cx="640080" cy="640080"/>
          </a:xfrm>
          <a:prstGeom prst="rect">
            <a:avLst/>
          </a:prstGeom>
        </p:spPr>
      </p:pic>
      <p:grpSp>
        <p:nvGrpSpPr>
          <p:cNvPr id="106" name="Group 105"/>
          <p:cNvGrpSpPr/>
          <p:nvPr/>
        </p:nvGrpSpPr>
        <p:grpSpPr>
          <a:xfrm>
            <a:off x="4894995" y="3033933"/>
            <a:ext cx="726252" cy="441355"/>
            <a:chOff x="3013234" y="1697071"/>
            <a:chExt cx="768139" cy="466810"/>
          </a:xfrm>
        </p:grpSpPr>
        <p:sp>
          <p:nvSpPr>
            <p:cNvPr id="107" name="TextBox 106"/>
            <p:cNvSpPr txBox="1"/>
            <p:nvPr/>
          </p:nvSpPr>
          <p:spPr>
            <a:xfrm>
              <a:off x="3013234" y="1697071"/>
              <a:ext cx="768139" cy="358080"/>
            </a:xfrm>
            <a:prstGeom prst="rect">
              <a:avLst/>
            </a:prstGeom>
            <a:noFill/>
          </p:spPr>
          <p:txBody>
            <a:bodyPr wrap="square" rtlCol="0">
              <a:spAutoFit/>
            </a:bodyPr>
            <a:lstStyle/>
            <a:p>
              <a:pPr algn="r"/>
              <a:r>
                <a:rPr lang="en-US" sz="1600" dirty="0">
                  <a:solidFill>
                    <a:schemeClr val="bg1"/>
                  </a:solidFill>
                  <a:latin typeface="CiscoSansTT ExtraLight" panose="020B0303020201020303" pitchFamily="34" charset="0"/>
                  <a:cs typeface="CiscoSansTT ExtraLight" panose="020B0303020201020303" pitchFamily="34" charset="0"/>
                </a:rPr>
                <a:t>26%</a:t>
              </a:r>
              <a:r>
                <a:rPr lang="en-US" sz="1600" dirty="0">
                  <a:solidFill>
                    <a:schemeClr val="accent5"/>
                  </a:solidFill>
                  <a:latin typeface="CiscoSansTT ExtraLight" panose="020B0303020201020303" pitchFamily="34" charset="0"/>
                  <a:cs typeface="CiscoSansTT ExtraLight" panose="020B0303020201020303" pitchFamily="34" charset="0"/>
                </a:rPr>
                <a:t>	</a:t>
              </a:r>
              <a:endParaRPr lang="en-US" sz="1600" dirty="0">
                <a:solidFill>
                  <a:schemeClr val="bg1"/>
                </a:solidFill>
                <a:latin typeface="CiscoSansTT ExtraLight" panose="020B0303020201020303" pitchFamily="34" charset="0"/>
                <a:cs typeface="CiscoSansTT ExtraLight" panose="020B0303020201020303" pitchFamily="34" charset="0"/>
              </a:endParaRPr>
            </a:p>
          </p:txBody>
        </p:sp>
        <p:sp>
          <p:nvSpPr>
            <p:cNvPr id="109" name="TextBox 108"/>
            <p:cNvSpPr txBox="1"/>
            <p:nvPr/>
          </p:nvSpPr>
          <p:spPr>
            <a:xfrm>
              <a:off x="3139766" y="1933049"/>
              <a:ext cx="534121" cy="230832"/>
            </a:xfrm>
            <a:prstGeom prst="rect">
              <a:avLst/>
            </a:prstGeom>
            <a:noFill/>
          </p:spPr>
          <p:txBody>
            <a:bodyPr wrap="none" rtlCol="0">
              <a:spAutoFit/>
            </a:bodyPr>
            <a:lstStyle/>
            <a:p>
              <a:r>
                <a:rPr lang="en-US" sz="900" dirty="0">
                  <a:solidFill>
                    <a:schemeClr val="accent1"/>
                  </a:solidFill>
                  <a:latin typeface="CiscoSansTT ExtraLight" panose="020B0303020201020303" pitchFamily="34" charset="0"/>
                  <a:cs typeface="CiscoSansTT ExtraLight" panose="020B0303020201020303" pitchFamily="34" charset="0"/>
                </a:rPr>
                <a:t>female</a:t>
              </a:r>
            </a:p>
          </p:txBody>
        </p:sp>
      </p:grpSp>
      <p:pic>
        <p:nvPicPr>
          <p:cNvPr id="4"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5692316" y="2722353"/>
            <a:ext cx="744855" cy="712470"/>
          </a:xfrm>
          <a:prstGeom prst="rect">
            <a:avLst/>
          </a:prstGeom>
        </p:spPr>
      </p:pic>
      <p:grpSp>
        <p:nvGrpSpPr>
          <p:cNvPr id="112" name="Group 111"/>
          <p:cNvGrpSpPr/>
          <p:nvPr/>
        </p:nvGrpSpPr>
        <p:grpSpPr>
          <a:xfrm>
            <a:off x="4891675" y="2659743"/>
            <a:ext cx="726252" cy="432797"/>
            <a:chOff x="2851986" y="1497546"/>
            <a:chExt cx="768139" cy="451000"/>
          </a:xfrm>
        </p:grpSpPr>
        <p:sp>
          <p:nvSpPr>
            <p:cNvPr id="114" name="TextBox 113"/>
            <p:cNvSpPr txBox="1"/>
            <p:nvPr/>
          </p:nvSpPr>
          <p:spPr>
            <a:xfrm>
              <a:off x="2851986" y="1497546"/>
              <a:ext cx="768139" cy="352793"/>
            </a:xfrm>
            <a:prstGeom prst="rect">
              <a:avLst/>
            </a:prstGeom>
            <a:noFill/>
          </p:spPr>
          <p:txBody>
            <a:bodyPr wrap="square" rtlCol="0">
              <a:spAutoFit/>
            </a:bodyPr>
            <a:lstStyle/>
            <a:p>
              <a:pPr algn="r"/>
              <a:r>
                <a:rPr lang="en-US" sz="1600" dirty="0">
                  <a:solidFill>
                    <a:schemeClr val="bg1"/>
                  </a:solidFill>
                  <a:latin typeface="CiscoSansTT ExtraLight" panose="020B0303020201020303" pitchFamily="34" charset="0"/>
                  <a:cs typeface="CiscoSansTT ExtraLight" panose="020B0303020201020303" pitchFamily="34" charset="0"/>
                </a:rPr>
                <a:t>74%	</a:t>
              </a:r>
            </a:p>
          </p:txBody>
        </p:sp>
        <p:sp>
          <p:nvSpPr>
            <p:cNvPr id="113" name="TextBox 112"/>
            <p:cNvSpPr txBox="1"/>
            <p:nvPr/>
          </p:nvSpPr>
          <p:spPr>
            <a:xfrm>
              <a:off x="2993517" y="1721123"/>
              <a:ext cx="522634" cy="227423"/>
            </a:xfrm>
            <a:prstGeom prst="rect">
              <a:avLst/>
            </a:prstGeom>
            <a:noFill/>
          </p:spPr>
          <p:txBody>
            <a:bodyPr wrap="square" rtlCol="0">
              <a:spAutoFit/>
            </a:bodyPr>
            <a:lstStyle/>
            <a:p>
              <a:r>
                <a:rPr lang="en-US" sz="900" dirty="0">
                  <a:solidFill>
                    <a:schemeClr val="accent1"/>
                  </a:solidFill>
                  <a:latin typeface="CiscoSansTT ExtraLight" panose="020B0303020201020303" pitchFamily="34" charset="0"/>
                  <a:cs typeface="CiscoSansTT ExtraLight" panose="020B0303020201020303" pitchFamily="34" charset="0"/>
                </a:rPr>
                <a:t>male</a:t>
              </a:r>
            </a:p>
          </p:txBody>
        </p:sp>
      </p:grpSp>
      <p:pic>
        <p:nvPicPr>
          <p:cNvPr id="9" name="Picture 8"/>
          <p:cNvPicPr>
            <a:picLocks noChangeAspect="1"/>
          </p:cNvPicPr>
          <p:nvPr/>
        </p:nvPicPr>
        <p:blipFill>
          <a:blip r:embed="rId6"/>
          <a:stretch>
            <a:fillRect/>
          </a:stretch>
        </p:blipFill>
        <p:spPr>
          <a:xfrm>
            <a:off x="6873881" y="2722065"/>
            <a:ext cx="2118947" cy="678063"/>
          </a:xfrm>
          <a:prstGeom prst="rect">
            <a:avLst/>
          </a:prstGeom>
        </p:spPr>
      </p:pic>
      <p:grpSp>
        <p:nvGrpSpPr>
          <p:cNvPr id="238" name="Group 237"/>
          <p:cNvGrpSpPr/>
          <p:nvPr/>
        </p:nvGrpSpPr>
        <p:grpSpPr>
          <a:xfrm>
            <a:off x="6862077" y="3455249"/>
            <a:ext cx="2447999" cy="1010877"/>
            <a:chOff x="6862077" y="3673702"/>
            <a:chExt cx="2447999" cy="1010877"/>
          </a:xfrm>
        </p:grpSpPr>
        <p:sp>
          <p:nvSpPr>
            <p:cNvPr id="22" name="TextBox 21"/>
            <p:cNvSpPr txBox="1"/>
            <p:nvPr/>
          </p:nvSpPr>
          <p:spPr>
            <a:xfrm>
              <a:off x="6862077" y="3673702"/>
              <a:ext cx="1959058" cy="1000274"/>
            </a:xfrm>
            <a:prstGeom prst="rect">
              <a:avLst/>
            </a:prstGeom>
            <a:noFill/>
          </p:spPr>
          <p:txBody>
            <a:bodyPr wrap="square" rtlCol="0">
              <a:spAutoFit/>
            </a:bodyPr>
            <a:lstStyle/>
            <a:p>
              <a:pPr>
                <a:spcBef>
                  <a:spcPts val="200"/>
                </a:spcBef>
              </a:pPr>
              <a:r>
                <a:rPr lang="en-US" sz="700" dirty="0">
                  <a:solidFill>
                    <a:schemeClr val="accent1"/>
                  </a:solidFill>
                  <a:latin typeface="+mn-lt"/>
                </a:rPr>
                <a:t>White/Caucasian</a:t>
              </a:r>
            </a:p>
            <a:p>
              <a:pPr>
                <a:spcBef>
                  <a:spcPts val="200"/>
                </a:spcBef>
              </a:pPr>
              <a:r>
                <a:rPr lang="en-US" sz="700" dirty="0">
                  <a:solidFill>
                    <a:schemeClr val="bg1"/>
                  </a:solidFill>
                  <a:latin typeface="+mn-lt"/>
                </a:rPr>
                <a:t>Asian</a:t>
              </a:r>
            </a:p>
            <a:p>
              <a:pPr>
                <a:spcBef>
                  <a:spcPts val="200"/>
                </a:spcBef>
              </a:pPr>
              <a:r>
                <a:rPr lang="en-US" sz="700" dirty="0">
                  <a:solidFill>
                    <a:srgbClr val="5F5F5F"/>
                  </a:solidFill>
                  <a:latin typeface="+mn-lt"/>
                </a:rPr>
                <a:t>Hispanic/Latino</a:t>
              </a:r>
            </a:p>
            <a:p>
              <a:pPr>
                <a:spcBef>
                  <a:spcPts val="200"/>
                </a:spcBef>
              </a:pPr>
              <a:r>
                <a:rPr lang="en-US" sz="700" dirty="0">
                  <a:solidFill>
                    <a:schemeClr val="tx2">
                      <a:lumMod val="40000"/>
                      <a:lumOff val="60000"/>
                    </a:schemeClr>
                  </a:solidFill>
                  <a:latin typeface="+mn-lt"/>
                </a:rPr>
                <a:t>Black/African American</a:t>
              </a:r>
            </a:p>
            <a:p>
              <a:pPr>
                <a:spcBef>
                  <a:spcPts val="200"/>
                </a:spcBef>
              </a:pPr>
              <a:r>
                <a:rPr lang="en-US" sz="700" dirty="0">
                  <a:solidFill>
                    <a:srgbClr val="3366CC"/>
                  </a:solidFill>
                  <a:latin typeface="+mn-lt"/>
                </a:rPr>
                <a:t>Two or More Races (Not Hispanic or Latino)</a:t>
              </a:r>
            </a:p>
            <a:p>
              <a:pPr>
                <a:spcBef>
                  <a:spcPts val="200"/>
                </a:spcBef>
              </a:pPr>
              <a:r>
                <a:rPr lang="en-US" sz="700" dirty="0">
                  <a:solidFill>
                    <a:schemeClr val="tx1">
                      <a:lumMod val="50000"/>
                      <a:lumOff val="50000"/>
                    </a:schemeClr>
                  </a:solidFill>
                  <a:latin typeface="+mn-lt"/>
                </a:rPr>
                <a:t>American Indian or Alaska Native</a:t>
              </a:r>
            </a:p>
            <a:p>
              <a:pPr>
                <a:spcBef>
                  <a:spcPts val="200"/>
                </a:spcBef>
              </a:pPr>
              <a:r>
                <a:rPr lang="en-US" sz="700" dirty="0">
                  <a:solidFill>
                    <a:srgbClr val="9595B9"/>
                  </a:solidFill>
                  <a:latin typeface="+mn-lt"/>
                </a:rPr>
                <a:t>Native Hawaiian/Other Pacific Islander</a:t>
              </a:r>
            </a:p>
          </p:txBody>
        </p:sp>
        <p:sp>
          <p:nvSpPr>
            <p:cNvPr id="145" name="TextBox 144"/>
            <p:cNvSpPr txBox="1"/>
            <p:nvPr/>
          </p:nvSpPr>
          <p:spPr>
            <a:xfrm>
              <a:off x="8649503" y="3684305"/>
              <a:ext cx="660573" cy="1000274"/>
            </a:xfrm>
            <a:prstGeom prst="rect">
              <a:avLst/>
            </a:prstGeom>
            <a:noFill/>
          </p:spPr>
          <p:txBody>
            <a:bodyPr wrap="square" rtlCol="0">
              <a:spAutoFit/>
            </a:bodyPr>
            <a:lstStyle/>
            <a:p>
              <a:pPr>
                <a:spcBef>
                  <a:spcPts val="200"/>
                </a:spcBef>
              </a:pPr>
              <a:r>
                <a:rPr lang="en-US" sz="700" dirty="0">
                  <a:solidFill>
                    <a:schemeClr val="accent1"/>
                  </a:solidFill>
                  <a:latin typeface="+mn-lt"/>
                </a:rPr>
                <a:t>52%</a:t>
              </a:r>
            </a:p>
            <a:p>
              <a:pPr>
                <a:spcBef>
                  <a:spcPts val="200"/>
                </a:spcBef>
              </a:pPr>
              <a:r>
                <a:rPr lang="en-US" sz="700" dirty="0">
                  <a:solidFill>
                    <a:schemeClr val="bg1"/>
                  </a:solidFill>
                  <a:latin typeface="+mn-lt"/>
                </a:rPr>
                <a:t>37%</a:t>
              </a:r>
            </a:p>
            <a:p>
              <a:pPr>
                <a:spcBef>
                  <a:spcPts val="200"/>
                </a:spcBef>
              </a:pPr>
              <a:r>
                <a:rPr lang="en-US" sz="700" dirty="0">
                  <a:solidFill>
                    <a:srgbClr val="5F5F5F"/>
                  </a:solidFill>
                  <a:latin typeface="+mn-lt"/>
                </a:rPr>
                <a:t>5.6%</a:t>
              </a:r>
            </a:p>
            <a:p>
              <a:pPr>
                <a:spcBef>
                  <a:spcPts val="200"/>
                </a:spcBef>
              </a:pPr>
              <a:r>
                <a:rPr lang="en-US" sz="700" dirty="0">
                  <a:solidFill>
                    <a:schemeClr val="tx2">
                      <a:lumMod val="40000"/>
                      <a:lumOff val="60000"/>
                    </a:schemeClr>
                  </a:solidFill>
                  <a:latin typeface="+mn-lt"/>
                </a:rPr>
                <a:t>3.8%</a:t>
              </a:r>
            </a:p>
            <a:p>
              <a:pPr>
                <a:spcBef>
                  <a:spcPts val="200"/>
                </a:spcBef>
              </a:pPr>
              <a:r>
                <a:rPr lang="en-US" sz="700" dirty="0">
                  <a:solidFill>
                    <a:srgbClr val="3366CC"/>
                  </a:solidFill>
                  <a:latin typeface="+mn-lt"/>
                </a:rPr>
                <a:t>1.3%</a:t>
              </a:r>
            </a:p>
            <a:p>
              <a:pPr>
                <a:spcBef>
                  <a:spcPts val="200"/>
                </a:spcBef>
              </a:pPr>
              <a:r>
                <a:rPr lang="en-US" sz="700" dirty="0">
                  <a:solidFill>
                    <a:schemeClr val="tx1">
                      <a:lumMod val="50000"/>
                      <a:lumOff val="50000"/>
                    </a:schemeClr>
                  </a:solidFill>
                  <a:latin typeface="+mn-lt"/>
                </a:rPr>
                <a:t>0.2%</a:t>
              </a:r>
            </a:p>
            <a:p>
              <a:pPr>
                <a:spcBef>
                  <a:spcPts val="200"/>
                </a:spcBef>
              </a:pPr>
              <a:r>
                <a:rPr lang="en-US" sz="700" dirty="0">
                  <a:solidFill>
                    <a:srgbClr val="9595B9"/>
                  </a:solidFill>
                  <a:latin typeface="+mn-lt"/>
                </a:rPr>
                <a:t>0.2%</a:t>
              </a:r>
            </a:p>
          </p:txBody>
        </p:sp>
      </p:grpSp>
      <p:cxnSp>
        <p:nvCxnSpPr>
          <p:cNvPr id="30" name="Straight Connector 29"/>
          <p:cNvCxnSpPr/>
          <p:nvPr/>
        </p:nvCxnSpPr>
        <p:spPr>
          <a:xfrm>
            <a:off x="2393477" y="1011145"/>
            <a:ext cx="0" cy="1188720"/>
          </a:xfrm>
          <a:prstGeom prst="line">
            <a:avLst/>
          </a:prstGeom>
          <a:ln w="9525">
            <a:solidFill>
              <a:schemeClr val="bg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4626606" y="1017299"/>
            <a:ext cx="0" cy="1188720"/>
          </a:xfrm>
          <a:prstGeom prst="line">
            <a:avLst/>
          </a:prstGeom>
          <a:ln w="9525">
            <a:solidFill>
              <a:schemeClr val="bg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cxnSpLocks/>
          </p:cNvCxnSpPr>
          <p:nvPr/>
        </p:nvCxnSpPr>
        <p:spPr>
          <a:xfrm>
            <a:off x="2389486" y="2393539"/>
            <a:ext cx="0" cy="1143000"/>
          </a:xfrm>
          <a:prstGeom prst="line">
            <a:avLst/>
          </a:prstGeom>
          <a:ln w="9525">
            <a:solidFill>
              <a:schemeClr val="bg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a:cxnSpLocks/>
          </p:cNvCxnSpPr>
          <p:nvPr/>
        </p:nvCxnSpPr>
        <p:spPr>
          <a:xfrm>
            <a:off x="4626608" y="2390924"/>
            <a:ext cx="0" cy="1143000"/>
          </a:xfrm>
          <a:prstGeom prst="line">
            <a:avLst/>
          </a:prstGeom>
          <a:ln w="9525">
            <a:solidFill>
              <a:schemeClr val="bg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a:cxnSpLocks/>
          </p:cNvCxnSpPr>
          <p:nvPr/>
        </p:nvCxnSpPr>
        <p:spPr>
          <a:xfrm>
            <a:off x="6849334" y="2393538"/>
            <a:ext cx="0" cy="2286000"/>
          </a:xfrm>
          <a:prstGeom prst="line">
            <a:avLst/>
          </a:prstGeom>
          <a:ln w="9525">
            <a:solidFill>
              <a:schemeClr val="bg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65" name="Picture 16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642823" y="2759979"/>
            <a:ext cx="642215" cy="640080"/>
          </a:xfrm>
          <a:prstGeom prst="rect">
            <a:avLst/>
          </a:prstGeom>
        </p:spPr>
      </p:pic>
      <p:sp>
        <p:nvSpPr>
          <p:cNvPr id="166" name="Rounded Rectangle 165"/>
          <p:cNvSpPr/>
          <p:nvPr/>
        </p:nvSpPr>
        <p:spPr>
          <a:xfrm>
            <a:off x="4640723" y="2371423"/>
            <a:ext cx="2194560" cy="19202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2"/>
                </a:solidFill>
              </a:rPr>
              <a:t>Global Workforce by Gender</a:t>
            </a:r>
          </a:p>
        </p:txBody>
      </p:sp>
      <p:sp>
        <p:nvSpPr>
          <p:cNvPr id="167" name="Rounded Rectangle 166"/>
          <p:cNvSpPr/>
          <p:nvPr/>
        </p:nvSpPr>
        <p:spPr>
          <a:xfrm>
            <a:off x="180190" y="2370728"/>
            <a:ext cx="2194560" cy="19258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2"/>
                </a:solidFill>
              </a:rPr>
              <a:t>Best Workplaces for Diversity</a:t>
            </a:r>
          </a:p>
        </p:txBody>
      </p:sp>
      <p:sp>
        <p:nvSpPr>
          <p:cNvPr id="236" name="Title 235"/>
          <p:cNvSpPr>
            <a:spLocks noGrp="1"/>
          </p:cNvSpPr>
          <p:nvPr>
            <p:ph type="title"/>
          </p:nvPr>
        </p:nvSpPr>
        <p:spPr/>
        <p:txBody>
          <a:bodyPr/>
          <a:lstStyle/>
          <a:p>
            <a:r>
              <a:rPr lang="en-US" dirty="0"/>
              <a:t>Inclusion and Collaboration Highlights</a:t>
            </a:r>
          </a:p>
        </p:txBody>
      </p:sp>
      <p:sp>
        <p:nvSpPr>
          <p:cNvPr id="237" name="TextBox 236"/>
          <p:cNvSpPr txBox="1"/>
          <p:nvPr/>
        </p:nvSpPr>
        <p:spPr>
          <a:xfrm>
            <a:off x="6619757" y="4521247"/>
            <a:ext cx="2417570" cy="184666"/>
          </a:xfrm>
          <a:prstGeom prst="rect">
            <a:avLst/>
          </a:prstGeom>
          <a:noFill/>
        </p:spPr>
        <p:txBody>
          <a:bodyPr wrap="square" rtlCol="0">
            <a:spAutoFit/>
          </a:bodyPr>
          <a:lstStyle/>
          <a:p>
            <a:pPr algn="r"/>
            <a:r>
              <a:rPr lang="en-US" sz="600" dirty="0">
                <a:solidFill>
                  <a:schemeClr val="accent4">
                    <a:lumMod val="60000"/>
                    <a:lumOff val="40000"/>
                  </a:schemeClr>
                </a:solidFill>
                <a:latin typeface="+mn-lt"/>
              </a:rPr>
              <a:t>Source: Cisco Corporate Social Responsibility Report 2019</a:t>
            </a:r>
          </a:p>
        </p:txBody>
      </p:sp>
      <p:sp>
        <p:nvSpPr>
          <p:cNvPr id="183" name="TextBox 182">
            <a:extLst>
              <a:ext uri="{FF2B5EF4-FFF2-40B4-BE49-F238E27FC236}">
                <a16:creationId xmlns:a16="http://schemas.microsoft.com/office/drawing/2014/main" id="{1215FAE7-FC6B-8249-B745-E657E25356EF}"/>
              </a:ext>
            </a:extLst>
          </p:cNvPr>
          <p:cNvSpPr txBox="1"/>
          <p:nvPr/>
        </p:nvSpPr>
        <p:spPr>
          <a:xfrm>
            <a:off x="1130207" y="3880439"/>
            <a:ext cx="1782823" cy="461665"/>
          </a:xfrm>
          <a:prstGeom prst="rect">
            <a:avLst/>
          </a:prstGeom>
          <a:noFill/>
        </p:spPr>
        <p:txBody>
          <a:bodyPr wrap="square" rtlCol="0">
            <a:spAutoFit/>
          </a:bodyPr>
          <a:lstStyle/>
          <a:p>
            <a:r>
              <a:rPr lang="en-GB" sz="2400" dirty="0">
                <a:solidFill>
                  <a:schemeClr val="tx2"/>
                </a:solidFill>
                <a:latin typeface="+mn-lt"/>
              </a:rPr>
              <a:t>550+</a:t>
            </a:r>
            <a:endParaRPr lang="en-US" sz="2400" dirty="0">
              <a:latin typeface="+mn-lt"/>
            </a:endParaRPr>
          </a:p>
        </p:txBody>
      </p:sp>
      <p:sp>
        <p:nvSpPr>
          <p:cNvPr id="168" name="Rounded Rectangle 167"/>
          <p:cNvSpPr/>
          <p:nvPr/>
        </p:nvSpPr>
        <p:spPr>
          <a:xfrm>
            <a:off x="201962" y="3647373"/>
            <a:ext cx="3291840" cy="1828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2"/>
                </a:solidFill>
              </a:rPr>
              <a:t>CEO Commitment</a:t>
            </a:r>
          </a:p>
        </p:txBody>
      </p:sp>
      <p:sp>
        <p:nvSpPr>
          <p:cNvPr id="108" name="TextBox 107"/>
          <p:cNvSpPr txBox="1"/>
          <p:nvPr/>
        </p:nvSpPr>
        <p:spPr>
          <a:xfrm>
            <a:off x="1138666" y="4225929"/>
            <a:ext cx="2119297" cy="461665"/>
          </a:xfrm>
          <a:prstGeom prst="rect">
            <a:avLst/>
          </a:prstGeom>
          <a:noFill/>
        </p:spPr>
        <p:txBody>
          <a:bodyPr wrap="square" rtlCol="0">
            <a:spAutoFit/>
          </a:bodyPr>
          <a:lstStyle/>
          <a:p>
            <a:pPr>
              <a:defRPr/>
            </a:pPr>
            <a:r>
              <a:rPr lang="en-US" sz="800" dirty="0">
                <a:solidFill>
                  <a:schemeClr val="accent1"/>
                </a:solidFill>
                <a:latin typeface="+mj-lt"/>
              </a:rPr>
              <a:t>Cisco signed the CEO Action for Diversity &amp; Inclusion™ Pledge along with 550+ other companies.</a:t>
            </a:r>
          </a:p>
        </p:txBody>
      </p:sp>
      <p:pic>
        <p:nvPicPr>
          <p:cNvPr id="115" name="Picture 11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04001" y="3978580"/>
            <a:ext cx="640080" cy="640080"/>
          </a:xfrm>
          <a:prstGeom prst="rect">
            <a:avLst/>
          </a:prstGeom>
        </p:spPr>
      </p:pic>
      <p:pic>
        <p:nvPicPr>
          <p:cNvPr id="120" name="Picture 11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68771" y="1465739"/>
            <a:ext cx="640080" cy="640080"/>
          </a:xfrm>
          <a:prstGeom prst="rect">
            <a:avLst/>
          </a:prstGeom>
        </p:spPr>
      </p:pic>
      <p:sp>
        <p:nvSpPr>
          <p:cNvPr id="149" name="Rounded Rectangle 148"/>
          <p:cNvSpPr/>
          <p:nvPr/>
        </p:nvSpPr>
        <p:spPr>
          <a:xfrm>
            <a:off x="4640723" y="1002066"/>
            <a:ext cx="2194560" cy="19202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2"/>
                </a:solidFill>
              </a:rPr>
              <a:t>Giving Back</a:t>
            </a:r>
          </a:p>
        </p:txBody>
      </p:sp>
      <p:cxnSp>
        <p:nvCxnSpPr>
          <p:cNvPr id="150" name="Straight Connector 149"/>
          <p:cNvCxnSpPr/>
          <p:nvPr/>
        </p:nvCxnSpPr>
        <p:spPr>
          <a:xfrm>
            <a:off x="6860220" y="1018692"/>
            <a:ext cx="0" cy="1188720"/>
          </a:xfrm>
          <a:prstGeom prst="line">
            <a:avLst/>
          </a:prstGeom>
          <a:ln w="9525">
            <a:solidFill>
              <a:schemeClr val="bg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a:off x="4794672" y="1348199"/>
            <a:ext cx="1875259" cy="261610"/>
          </a:xfrm>
          <a:prstGeom prst="rect">
            <a:avLst/>
          </a:prstGeom>
          <a:noFill/>
        </p:spPr>
        <p:txBody>
          <a:bodyPr wrap="square" rtlCol="0">
            <a:spAutoFit/>
          </a:bodyPr>
          <a:lstStyle/>
          <a:p>
            <a:pPr algn="ctr"/>
            <a:r>
              <a:rPr lang="en-US" sz="1100" dirty="0">
                <a:solidFill>
                  <a:schemeClr val="bg1"/>
                </a:solidFill>
                <a:latin typeface="CiscoSansTT ExtraLight" panose="020B0303020201020303" pitchFamily="34" charset="0"/>
                <a:cs typeface="CiscoSansTT ExtraLight" panose="020B0303020201020303" pitchFamily="34" charset="0"/>
              </a:rPr>
              <a:t>Fortune ranked Cisco</a:t>
            </a:r>
            <a:endParaRPr lang="en-US" sz="700" dirty="0">
              <a:solidFill>
                <a:schemeClr val="bg1"/>
              </a:solidFill>
              <a:latin typeface="CiscoSansTT ExtraLight" panose="020B0303020201020303" pitchFamily="34" charset="0"/>
              <a:cs typeface="CiscoSansTT ExtraLight" panose="020B0303020201020303" pitchFamily="34" charset="0"/>
            </a:endParaRPr>
          </a:p>
        </p:txBody>
      </p:sp>
      <p:cxnSp>
        <p:nvCxnSpPr>
          <p:cNvPr id="152" name="Straight Connector 151"/>
          <p:cNvCxnSpPr>
            <a:cxnSpLocks/>
          </p:cNvCxnSpPr>
          <p:nvPr/>
        </p:nvCxnSpPr>
        <p:spPr>
          <a:xfrm>
            <a:off x="5451736" y="1656477"/>
            <a:ext cx="873" cy="439786"/>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153" name="Rounded Rectangle 152"/>
          <p:cNvSpPr/>
          <p:nvPr/>
        </p:nvSpPr>
        <p:spPr>
          <a:xfrm>
            <a:off x="3522021" y="3647373"/>
            <a:ext cx="3291840" cy="19202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2"/>
                </a:solidFill>
              </a:rPr>
              <a:t>Pay Parity</a:t>
            </a:r>
          </a:p>
        </p:txBody>
      </p:sp>
      <p:sp>
        <p:nvSpPr>
          <p:cNvPr id="176" name="TextBox 175"/>
          <p:cNvSpPr txBox="1"/>
          <p:nvPr/>
        </p:nvSpPr>
        <p:spPr>
          <a:xfrm>
            <a:off x="4377471" y="4228395"/>
            <a:ext cx="2366798" cy="461665"/>
          </a:xfrm>
          <a:prstGeom prst="rect">
            <a:avLst/>
          </a:prstGeom>
          <a:noFill/>
        </p:spPr>
        <p:txBody>
          <a:bodyPr wrap="square" rtlCol="0">
            <a:spAutoFit/>
          </a:bodyPr>
          <a:lstStyle/>
          <a:p>
            <a:pPr>
              <a:defRPr/>
            </a:pPr>
            <a:r>
              <a:rPr lang="en-US" sz="800" dirty="0">
                <a:solidFill>
                  <a:schemeClr val="accent1"/>
                </a:solidFill>
                <a:latin typeface="+mj-lt"/>
              </a:rPr>
              <a:t>Our third global analysis resulted in an investment equal to .04% of global payroll to address gaps. When we find gaps, we fix them. </a:t>
            </a:r>
          </a:p>
        </p:txBody>
      </p:sp>
      <p:sp>
        <p:nvSpPr>
          <p:cNvPr id="177" name="TextBox 176">
            <a:extLst>
              <a:ext uri="{FF2B5EF4-FFF2-40B4-BE49-F238E27FC236}">
                <a16:creationId xmlns:a16="http://schemas.microsoft.com/office/drawing/2014/main" id="{1215FAE7-FC6B-8249-B745-E657E25356EF}"/>
              </a:ext>
            </a:extLst>
          </p:cNvPr>
          <p:cNvSpPr txBox="1"/>
          <p:nvPr/>
        </p:nvSpPr>
        <p:spPr>
          <a:xfrm>
            <a:off x="4365189" y="3886135"/>
            <a:ext cx="1400080" cy="461665"/>
          </a:xfrm>
          <a:prstGeom prst="rect">
            <a:avLst/>
          </a:prstGeom>
          <a:noFill/>
        </p:spPr>
        <p:txBody>
          <a:bodyPr wrap="square" rtlCol="0">
            <a:spAutoFit/>
          </a:bodyPr>
          <a:lstStyle/>
          <a:p>
            <a:r>
              <a:rPr lang="en-GB" sz="2400" dirty="0">
                <a:solidFill>
                  <a:schemeClr val="tx2"/>
                </a:solidFill>
                <a:latin typeface="+mn-lt"/>
              </a:rPr>
              <a:t>.04%</a:t>
            </a:r>
            <a:endParaRPr lang="en-US" sz="2400" dirty="0">
              <a:latin typeface="+mn-lt"/>
            </a:endParaRPr>
          </a:p>
        </p:txBody>
      </p:sp>
      <p:cxnSp>
        <p:nvCxnSpPr>
          <p:cNvPr id="195" name="Straight Connector 194"/>
          <p:cNvCxnSpPr>
            <a:cxnSpLocks/>
          </p:cNvCxnSpPr>
          <p:nvPr/>
        </p:nvCxnSpPr>
        <p:spPr>
          <a:xfrm>
            <a:off x="3506300" y="3677772"/>
            <a:ext cx="0" cy="963665"/>
          </a:xfrm>
          <a:prstGeom prst="line">
            <a:avLst/>
          </a:prstGeom>
          <a:ln w="9525">
            <a:solidFill>
              <a:schemeClr val="bg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2" name="Group 11"/>
          <p:cNvGrpSpPr>
            <a:grpSpLocks noChangeAspect="1"/>
          </p:cNvGrpSpPr>
          <p:nvPr/>
        </p:nvGrpSpPr>
        <p:grpSpPr>
          <a:xfrm>
            <a:off x="3680597" y="3971304"/>
            <a:ext cx="640080" cy="640080"/>
            <a:chOff x="3802576" y="4014334"/>
            <a:chExt cx="731520" cy="731520"/>
          </a:xfrm>
        </p:grpSpPr>
        <p:sp>
          <p:nvSpPr>
            <p:cNvPr id="6" name="Oval 5"/>
            <p:cNvSpPr/>
            <p:nvPr/>
          </p:nvSpPr>
          <p:spPr>
            <a:xfrm>
              <a:off x="3802576" y="4014334"/>
              <a:ext cx="731520" cy="73152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6" name="Group 195"/>
            <p:cNvGrpSpPr/>
            <p:nvPr/>
          </p:nvGrpSpPr>
          <p:grpSpPr>
            <a:xfrm>
              <a:off x="4004099" y="4102991"/>
              <a:ext cx="320990" cy="565982"/>
              <a:chOff x="6830958" y="2989701"/>
              <a:chExt cx="320990" cy="565982"/>
            </a:xfrm>
          </p:grpSpPr>
          <p:sp>
            <p:nvSpPr>
              <p:cNvPr id="197" name="Freeform 563"/>
              <p:cNvSpPr>
                <a:spLocks noChangeAspect="1"/>
              </p:cNvSpPr>
              <p:nvPr/>
            </p:nvSpPr>
            <p:spPr bwMode="auto">
              <a:xfrm>
                <a:off x="6832958" y="3065698"/>
                <a:ext cx="124996" cy="226993"/>
              </a:xfrm>
              <a:custGeom>
                <a:avLst/>
                <a:gdLst>
                  <a:gd name="T0" fmla="*/ 29 w 53"/>
                  <a:gd name="T1" fmla="*/ 48 h 96"/>
                  <a:gd name="T2" fmla="*/ 35 w 53"/>
                  <a:gd name="T3" fmla="*/ 34 h 96"/>
                  <a:gd name="T4" fmla="*/ 53 w 53"/>
                  <a:gd name="T5" fmla="*/ 28 h 96"/>
                  <a:gd name="T6" fmla="*/ 53 w 53"/>
                  <a:gd name="T7" fmla="*/ 0 h 96"/>
                  <a:gd name="T8" fmla="*/ 19 w 53"/>
                  <a:gd name="T9" fmla="*/ 12 h 96"/>
                  <a:gd name="T10" fmla="*/ 1 w 53"/>
                  <a:gd name="T11" fmla="*/ 49 h 96"/>
                  <a:gd name="T12" fmla="*/ 53 w 53"/>
                  <a:gd name="T13" fmla="*/ 96 h 96"/>
                  <a:gd name="T14" fmla="*/ 53 w 53"/>
                  <a:gd name="T15" fmla="*/ 68 h 96"/>
                  <a:gd name="T16" fmla="*/ 29 w 53"/>
                  <a:gd name="T17"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96">
                    <a:moveTo>
                      <a:pt x="29" y="48"/>
                    </a:moveTo>
                    <a:cubicBezTo>
                      <a:pt x="28" y="42"/>
                      <a:pt x="30" y="38"/>
                      <a:pt x="35" y="34"/>
                    </a:cubicBezTo>
                    <a:cubicBezTo>
                      <a:pt x="39" y="31"/>
                      <a:pt x="45" y="29"/>
                      <a:pt x="53" y="28"/>
                    </a:cubicBezTo>
                    <a:cubicBezTo>
                      <a:pt x="53" y="0"/>
                      <a:pt x="53" y="0"/>
                      <a:pt x="53" y="0"/>
                    </a:cubicBezTo>
                    <a:cubicBezTo>
                      <a:pt x="39" y="1"/>
                      <a:pt x="28" y="6"/>
                      <a:pt x="19" y="12"/>
                    </a:cubicBezTo>
                    <a:cubicBezTo>
                      <a:pt x="7" y="21"/>
                      <a:pt x="0" y="34"/>
                      <a:pt x="1" y="49"/>
                    </a:cubicBezTo>
                    <a:cubicBezTo>
                      <a:pt x="3" y="82"/>
                      <a:pt x="29" y="91"/>
                      <a:pt x="53" y="96"/>
                    </a:cubicBezTo>
                    <a:cubicBezTo>
                      <a:pt x="53" y="68"/>
                      <a:pt x="53" y="68"/>
                      <a:pt x="53" y="68"/>
                    </a:cubicBezTo>
                    <a:cubicBezTo>
                      <a:pt x="35" y="64"/>
                      <a:pt x="29" y="59"/>
                      <a:pt x="29" y="48"/>
                    </a:cubicBezTo>
                    <a:close/>
                  </a:path>
                </a:pathLst>
              </a:custGeom>
              <a:solidFill>
                <a:schemeClr val="accent1"/>
              </a:solidFill>
              <a:ln w="3175">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198" name="Freeform 564"/>
              <p:cNvSpPr>
                <a:spLocks noChangeAspect="1"/>
              </p:cNvSpPr>
              <p:nvPr/>
            </p:nvSpPr>
            <p:spPr bwMode="auto">
              <a:xfrm>
                <a:off x="6830958" y="3342690"/>
                <a:ext cx="126996" cy="143996"/>
              </a:xfrm>
              <a:custGeom>
                <a:avLst/>
                <a:gdLst>
                  <a:gd name="T0" fmla="*/ 28 w 54"/>
                  <a:gd name="T1" fmla="*/ 13 h 61"/>
                  <a:gd name="T2" fmla="*/ 13 w 54"/>
                  <a:gd name="T3" fmla="*/ 0 h 61"/>
                  <a:gd name="T4" fmla="*/ 0 w 54"/>
                  <a:gd name="T5" fmla="*/ 15 h 61"/>
                  <a:gd name="T6" fmla="*/ 54 w 54"/>
                  <a:gd name="T7" fmla="*/ 61 h 61"/>
                  <a:gd name="T8" fmla="*/ 54 w 54"/>
                  <a:gd name="T9" fmla="*/ 33 h 61"/>
                  <a:gd name="T10" fmla="*/ 28 w 54"/>
                  <a:gd name="T11" fmla="*/ 13 h 61"/>
                </a:gdLst>
                <a:ahLst/>
                <a:cxnLst>
                  <a:cxn ang="0">
                    <a:pos x="T0" y="T1"/>
                  </a:cxn>
                  <a:cxn ang="0">
                    <a:pos x="T2" y="T3"/>
                  </a:cxn>
                  <a:cxn ang="0">
                    <a:pos x="T4" y="T5"/>
                  </a:cxn>
                  <a:cxn ang="0">
                    <a:pos x="T6" y="T7"/>
                  </a:cxn>
                  <a:cxn ang="0">
                    <a:pos x="T8" y="T9"/>
                  </a:cxn>
                  <a:cxn ang="0">
                    <a:pos x="T10" y="T11"/>
                  </a:cxn>
                </a:cxnLst>
                <a:rect l="0" t="0" r="r" b="b"/>
                <a:pathLst>
                  <a:path w="54" h="61">
                    <a:moveTo>
                      <a:pt x="28" y="13"/>
                    </a:moveTo>
                    <a:cubicBezTo>
                      <a:pt x="27" y="6"/>
                      <a:pt x="21" y="0"/>
                      <a:pt x="13" y="0"/>
                    </a:cubicBezTo>
                    <a:cubicBezTo>
                      <a:pt x="6" y="1"/>
                      <a:pt x="0" y="7"/>
                      <a:pt x="0" y="15"/>
                    </a:cubicBezTo>
                    <a:cubicBezTo>
                      <a:pt x="1" y="32"/>
                      <a:pt x="19" y="56"/>
                      <a:pt x="54" y="61"/>
                    </a:cubicBezTo>
                    <a:cubicBezTo>
                      <a:pt x="54" y="33"/>
                      <a:pt x="54" y="33"/>
                      <a:pt x="54" y="33"/>
                    </a:cubicBezTo>
                    <a:cubicBezTo>
                      <a:pt x="35" y="29"/>
                      <a:pt x="28" y="17"/>
                      <a:pt x="28" y="13"/>
                    </a:cubicBezTo>
                    <a:close/>
                  </a:path>
                </a:pathLst>
              </a:custGeom>
              <a:solidFill>
                <a:schemeClr val="accent1"/>
              </a:solidFill>
              <a:ln w="3175">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199" name="Freeform 565"/>
              <p:cNvSpPr>
                <a:spLocks noChangeAspect="1"/>
              </p:cNvSpPr>
              <p:nvPr/>
            </p:nvSpPr>
            <p:spPr bwMode="auto">
              <a:xfrm>
                <a:off x="7021952" y="3238693"/>
                <a:ext cx="129996" cy="247992"/>
              </a:xfrm>
              <a:custGeom>
                <a:avLst/>
                <a:gdLst>
                  <a:gd name="T0" fmla="*/ 53 w 55"/>
                  <a:gd name="T1" fmla="*/ 51 h 105"/>
                  <a:gd name="T2" fmla="*/ 0 w 55"/>
                  <a:gd name="T3" fmla="*/ 0 h 105"/>
                  <a:gd name="T4" fmla="*/ 0 w 55"/>
                  <a:gd name="T5" fmla="*/ 29 h 105"/>
                  <a:gd name="T6" fmla="*/ 26 w 55"/>
                  <a:gd name="T7" fmla="*/ 52 h 105"/>
                  <a:gd name="T8" fmla="*/ 13 w 55"/>
                  <a:gd name="T9" fmla="*/ 73 h 105"/>
                  <a:gd name="T10" fmla="*/ 0 w 55"/>
                  <a:gd name="T11" fmla="*/ 77 h 105"/>
                  <a:gd name="T12" fmla="*/ 0 w 55"/>
                  <a:gd name="T13" fmla="*/ 105 h 105"/>
                  <a:gd name="T14" fmla="*/ 25 w 55"/>
                  <a:gd name="T15" fmla="*/ 98 h 105"/>
                  <a:gd name="T16" fmla="*/ 53 w 55"/>
                  <a:gd name="T17" fmla="*/ 5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05">
                    <a:moveTo>
                      <a:pt x="53" y="51"/>
                    </a:moveTo>
                    <a:cubicBezTo>
                      <a:pt x="52" y="15"/>
                      <a:pt x="25" y="5"/>
                      <a:pt x="0" y="0"/>
                    </a:cubicBezTo>
                    <a:cubicBezTo>
                      <a:pt x="0" y="29"/>
                      <a:pt x="0" y="29"/>
                      <a:pt x="0" y="29"/>
                    </a:cubicBezTo>
                    <a:cubicBezTo>
                      <a:pt x="18" y="33"/>
                      <a:pt x="25" y="38"/>
                      <a:pt x="26" y="52"/>
                    </a:cubicBezTo>
                    <a:cubicBezTo>
                      <a:pt x="26" y="59"/>
                      <a:pt x="25" y="67"/>
                      <a:pt x="13" y="73"/>
                    </a:cubicBezTo>
                    <a:cubicBezTo>
                      <a:pt x="9" y="75"/>
                      <a:pt x="4" y="76"/>
                      <a:pt x="0" y="77"/>
                    </a:cubicBezTo>
                    <a:cubicBezTo>
                      <a:pt x="0" y="105"/>
                      <a:pt x="0" y="105"/>
                      <a:pt x="0" y="105"/>
                    </a:cubicBezTo>
                    <a:cubicBezTo>
                      <a:pt x="7" y="104"/>
                      <a:pt x="16" y="102"/>
                      <a:pt x="25" y="98"/>
                    </a:cubicBezTo>
                    <a:cubicBezTo>
                      <a:pt x="44" y="88"/>
                      <a:pt x="55" y="72"/>
                      <a:pt x="53" y="51"/>
                    </a:cubicBezTo>
                    <a:close/>
                  </a:path>
                </a:pathLst>
              </a:custGeom>
              <a:solidFill>
                <a:schemeClr val="accent1"/>
              </a:solidFill>
              <a:ln w="3175">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200" name="Freeform 566"/>
              <p:cNvSpPr>
                <a:spLocks noChangeAspect="1"/>
              </p:cNvSpPr>
              <p:nvPr/>
            </p:nvSpPr>
            <p:spPr bwMode="auto">
              <a:xfrm>
                <a:off x="7021952" y="3063698"/>
                <a:ext cx="117996" cy="136996"/>
              </a:xfrm>
              <a:custGeom>
                <a:avLst/>
                <a:gdLst>
                  <a:gd name="T0" fmla="*/ 22 w 50"/>
                  <a:gd name="T1" fmla="*/ 45 h 58"/>
                  <a:gd name="T2" fmla="*/ 36 w 50"/>
                  <a:gd name="T3" fmla="*/ 58 h 58"/>
                  <a:gd name="T4" fmla="*/ 49 w 50"/>
                  <a:gd name="T5" fmla="*/ 43 h 58"/>
                  <a:gd name="T6" fmla="*/ 0 w 50"/>
                  <a:gd name="T7" fmla="*/ 0 h 58"/>
                  <a:gd name="T8" fmla="*/ 0 w 50"/>
                  <a:gd name="T9" fmla="*/ 28 h 58"/>
                  <a:gd name="T10" fmla="*/ 22 w 50"/>
                  <a:gd name="T11" fmla="*/ 45 h 58"/>
                </a:gdLst>
                <a:ahLst/>
                <a:cxnLst>
                  <a:cxn ang="0">
                    <a:pos x="T0" y="T1"/>
                  </a:cxn>
                  <a:cxn ang="0">
                    <a:pos x="T2" y="T3"/>
                  </a:cxn>
                  <a:cxn ang="0">
                    <a:pos x="T4" y="T5"/>
                  </a:cxn>
                  <a:cxn ang="0">
                    <a:pos x="T6" y="T7"/>
                  </a:cxn>
                  <a:cxn ang="0">
                    <a:pos x="T8" y="T9"/>
                  </a:cxn>
                  <a:cxn ang="0">
                    <a:pos x="T10" y="T11"/>
                  </a:cxn>
                </a:cxnLst>
                <a:rect l="0" t="0" r="r" b="b"/>
                <a:pathLst>
                  <a:path w="50" h="58">
                    <a:moveTo>
                      <a:pt x="22" y="45"/>
                    </a:moveTo>
                    <a:cubicBezTo>
                      <a:pt x="22" y="52"/>
                      <a:pt x="29" y="58"/>
                      <a:pt x="36" y="58"/>
                    </a:cubicBezTo>
                    <a:cubicBezTo>
                      <a:pt x="44" y="57"/>
                      <a:pt x="50" y="51"/>
                      <a:pt x="49" y="43"/>
                    </a:cubicBezTo>
                    <a:cubicBezTo>
                      <a:pt x="48" y="26"/>
                      <a:pt x="31" y="5"/>
                      <a:pt x="0" y="0"/>
                    </a:cubicBezTo>
                    <a:cubicBezTo>
                      <a:pt x="0" y="28"/>
                      <a:pt x="0" y="28"/>
                      <a:pt x="0" y="28"/>
                    </a:cubicBezTo>
                    <a:cubicBezTo>
                      <a:pt x="15" y="32"/>
                      <a:pt x="21" y="41"/>
                      <a:pt x="22" y="45"/>
                    </a:cubicBezTo>
                    <a:close/>
                  </a:path>
                </a:pathLst>
              </a:custGeom>
              <a:solidFill>
                <a:schemeClr val="accent1"/>
              </a:solidFill>
              <a:ln w="3175">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201" name="Freeform 567"/>
              <p:cNvSpPr>
                <a:spLocks noChangeAspect="1"/>
              </p:cNvSpPr>
              <p:nvPr/>
            </p:nvSpPr>
            <p:spPr bwMode="auto">
              <a:xfrm>
                <a:off x="6957954" y="3127696"/>
                <a:ext cx="63998" cy="110997"/>
              </a:xfrm>
              <a:custGeom>
                <a:avLst/>
                <a:gdLst>
                  <a:gd name="T0" fmla="*/ 12 w 27"/>
                  <a:gd name="T1" fmla="*/ 0 h 47"/>
                  <a:gd name="T2" fmla="*/ 0 w 27"/>
                  <a:gd name="T3" fmla="*/ 2 h 47"/>
                  <a:gd name="T4" fmla="*/ 0 w 27"/>
                  <a:gd name="T5" fmla="*/ 42 h 47"/>
                  <a:gd name="T6" fmla="*/ 15 w 27"/>
                  <a:gd name="T7" fmla="*/ 45 h 47"/>
                  <a:gd name="T8" fmla="*/ 27 w 27"/>
                  <a:gd name="T9" fmla="*/ 47 h 47"/>
                  <a:gd name="T10" fmla="*/ 27 w 27"/>
                  <a:gd name="T11" fmla="*/ 1 h 47"/>
                  <a:gd name="T12" fmla="*/ 12 w 27"/>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27" h="47">
                    <a:moveTo>
                      <a:pt x="12" y="0"/>
                    </a:moveTo>
                    <a:cubicBezTo>
                      <a:pt x="7" y="0"/>
                      <a:pt x="3" y="1"/>
                      <a:pt x="0" y="2"/>
                    </a:cubicBezTo>
                    <a:cubicBezTo>
                      <a:pt x="0" y="42"/>
                      <a:pt x="0" y="42"/>
                      <a:pt x="0" y="42"/>
                    </a:cubicBezTo>
                    <a:cubicBezTo>
                      <a:pt x="4" y="43"/>
                      <a:pt x="9" y="44"/>
                      <a:pt x="15" y="45"/>
                    </a:cubicBezTo>
                    <a:cubicBezTo>
                      <a:pt x="19" y="46"/>
                      <a:pt x="23" y="46"/>
                      <a:pt x="27" y="47"/>
                    </a:cubicBezTo>
                    <a:cubicBezTo>
                      <a:pt x="27" y="1"/>
                      <a:pt x="27" y="1"/>
                      <a:pt x="27" y="1"/>
                    </a:cubicBezTo>
                    <a:cubicBezTo>
                      <a:pt x="23" y="0"/>
                      <a:pt x="18" y="0"/>
                      <a:pt x="12" y="0"/>
                    </a:cubicBezTo>
                    <a:close/>
                  </a:path>
                </a:pathLst>
              </a:custGeom>
              <a:solidFill>
                <a:schemeClr val="accent5"/>
              </a:solidFill>
              <a:ln w="3175">
                <a:solidFill>
                  <a:schemeClr val="accent5"/>
                </a:solidFill>
              </a:ln>
            </p:spPr>
            <p:txBody>
              <a:bodyPr vert="horz" wrap="square" lIns="91440" tIns="45720" rIns="91440" bIns="45720" numCol="1" anchor="t" anchorCtr="0" compatLnSpc="1">
                <a:prstTxWarp prst="textNoShape">
                  <a:avLst/>
                </a:prstTxWarp>
              </a:bodyPr>
              <a:lstStyle/>
              <a:p>
                <a:endParaRPr lang="en-US" dirty="0"/>
              </a:p>
            </p:txBody>
          </p:sp>
          <p:sp>
            <p:nvSpPr>
              <p:cNvPr id="202" name="Freeform 568"/>
              <p:cNvSpPr>
                <a:spLocks noChangeAspect="1"/>
              </p:cNvSpPr>
              <p:nvPr/>
            </p:nvSpPr>
            <p:spPr bwMode="auto">
              <a:xfrm>
                <a:off x="6957954" y="3486685"/>
                <a:ext cx="63998" cy="68998"/>
              </a:xfrm>
              <a:custGeom>
                <a:avLst/>
                <a:gdLst>
                  <a:gd name="T0" fmla="*/ 13 w 27"/>
                  <a:gd name="T1" fmla="*/ 1 h 29"/>
                  <a:gd name="T2" fmla="*/ 0 w 27"/>
                  <a:gd name="T3" fmla="*/ 0 h 29"/>
                  <a:gd name="T4" fmla="*/ 0 w 27"/>
                  <a:gd name="T5" fmla="*/ 15 h 29"/>
                  <a:gd name="T6" fmla="*/ 14 w 27"/>
                  <a:gd name="T7" fmla="*/ 29 h 29"/>
                  <a:gd name="T8" fmla="*/ 27 w 27"/>
                  <a:gd name="T9" fmla="*/ 15 h 29"/>
                  <a:gd name="T10" fmla="*/ 27 w 27"/>
                  <a:gd name="T11" fmla="*/ 0 h 29"/>
                  <a:gd name="T12" fmla="*/ 19 w 27"/>
                  <a:gd name="T13" fmla="*/ 1 h 29"/>
                  <a:gd name="T14" fmla="*/ 13 w 27"/>
                  <a:gd name="T15" fmla="*/ 1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9">
                    <a:moveTo>
                      <a:pt x="13" y="1"/>
                    </a:moveTo>
                    <a:cubicBezTo>
                      <a:pt x="9" y="1"/>
                      <a:pt x="4" y="1"/>
                      <a:pt x="0" y="0"/>
                    </a:cubicBezTo>
                    <a:cubicBezTo>
                      <a:pt x="0" y="15"/>
                      <a:pt x="0" y="15"/>
                      <a:pt x="0" y="15"/>
                    </a:cubicBezTo>
                    <a:cubicBezTo>
                      <a:pt x="0" y="23"/>
                      <a:pt x="6" y="29"/>
                      <a:pt x="14" y="29"/>
                    </a:cubicBezTo>
                    <a:cubicBezTo>
                      <a:pt x="21" y="29"/>
                      <a:pt x="27" y="23"/>
                      <a:pt x="27" y="15"/>
                    </a:cubicBezTo>
                    <a:cubicBezTo>
                      <a:pt x="27" y="0"/>
                      <a:pt x="27" y="0"/>
                      <a:pt x="27" y="0"/>
                    </a:cubicBezTo>
                    <a:cubicBezTo>
                      <a:pt x="24" y="1"/>
                      <a:pt x="21" y="1"/>
                      <a:pt x="19" y="1"/>
                    </a:cubicBezTo>
                    <a:cubicBezTo>
                      <a:pt x="17" y="1"/>
                      <a:pt x="15" y="1"/>
                      <a:pt x="13" y="1"/>
                    </a:cubicBezTo>
                    <a:close/>
                  </a:path>
                </a:pathLst>
              </a:custGeom>
              <a:solidFill>
                <a:schemeClr val="accent5"/>
              </a:solidFill>
              <a:ln w="3175">
                <a:solidFill>
                  <a:schemeClr val="accent5"/>
                </a:solidFill>
              </a:ln>
            </p:spPr>
            <p:txBody>
              <a:bodyPr vert="horz" wrap="square" lIns="91440" tIns="45720" rIns="91440" bIns="45720" numCol="1" anchor="t" anchorCtr="0" compatLnSpc="1">
                <a:prstTxWarp prst="textNoShape">
                  <a:avLst/>
                </a:prstTxWarp>
              </a:bodyPr>
              <a:lstStyle/>
              <a:p>
                <a:endParaRPr lang="en-US" dirty="0"/>
              </a:p>
            </p:txBody>
          </p:sp>
          <p:sp>
            <p:nvSpPr>
              <p:cNvPr id="203" name="Freeform 569"/>
              <p:cNvSpPr>
                <a:spLocks noChangeAspect="1"/>
              </p:cNvSpPr>
              <p:nvPr/>
            </p:nvSpPr>
            <p:spPr bwMode="auto">
              <a:xfrm>
                <a:off x="6957954" y="3292691"/>
                <a:ext cx="63998" cy="131996"/>
              </a:xfrm>
              <a:custGeom>
                <a:avLst/>
                <a:gdLst>
                  <a:gd name="T0" fmla="*/ 18 w 27"/>
                  <a:gd name="T1" fmla="*/ 55 h 56"/>
                  <a:gd name="T2" fmla="*/ 27 w 27"/>
                  <a:gd name="T3" fmla="*/ 54 h 56"/>
                  <a:gd name="T4" fmla="*/ 27 w 27"/>
                  <a:gd name="T5" fmla="*/ 6 h 56"/>
                  <a:gd name="T6" fmla="*/ 10 w 27"/>
                  <a:gd name="T7" fmla="*/ 2 h 56"/>
                  <a:gd name="T8" fmla="*/ 0 w 27"/>
                  <a:gd name="T9" fmla="*/ 0 h 56"/>
                  <a:gd name="T10" fmla="*/ 0 w 27"/>
                  <a:gd name="T11" fmla="*/ 54 h 56"/>
                  <a:gd name="T12" fmla="*/ 18 w 27"/>
                  <a:gd name="T13" fmla="*/ 55 h 56"/>
                </a:gdLst>
                <a:ahLst/>
                <a:cxnLst>
                  <a:cxn ang="0">
                    <a:pos x="T0" y="T1"/>
                  </a:cxn>
                  <a:cxn ang="0">
                    <a:pos x="T2" y="T3"/>
                  </a:cxn>
                  <a:cxn ang="0">
                    <a:pos x="T4" y="T5"/>
                  </a:cxn>
                  <a:cxn ang="0">
                    <a:pos x="T6" y="T7"/>
                  </a:cxn>
                  <a:cxn ang="0">
                    <a:pos x="T8" y="T9"/>
                  </a:cxn>
                  <a:cxn ang="0">
                    <a:pos x="T10" y="T11"/>
                  </a:cxn>
                  <a:cxn ang="0">
                    <a:pos x="T12" y="T13"/>
                  </a:cxn>
                </a:cxnLst>
                <a:rect l="0" t="0" r="r" b="b"/>
                <a:pathLst>
                  <a:path w="27" h="56">
                    <a:moveTo>
                      <a:pt x="18" y="55"/>
                    </a:moveTo>
                    <a:cubicBezTo>
                      <a:pt x="18" y="55"/>
                      <a:pt x="22" y="55"/>
                      <a:pt x="27" y="54"/>
                    </a:cubicBezTo>
                    <a:cubicBezTo>
                      <a:pt x="27" y="6"/>
                      <a:pt x="27" y="6"/>
                      <a:pt x="27" y="6"/>
                    </a:cubicBezTo>
                    <a:cubicBezTo>
                      <a:pt x="22" y="4"/>
                      <a:pt x="17" y="3"/>
                      <a:pt x="10" y="2"/>
                    </a:cubicBezTo>
                    <a:cubicBezTo>
                      <a:pt x="7" y="1"/>
                      <a:pt x="3" y="1"/>
                      <a:pt x="0" y="0"/>
                    </a:cubicBezTo>
                    <a:cubicBezTo>
                      <a:pt x="0" y="54"/>
                      <a:pt x="0" y="54"/>
                      <a:pt x="0" y="54"/>
                    </a:cubicBezTo>
                    <a:cubicBezTo>
                      <a:pt x="5" y="55"/>
                      <a:pt x="11" y="56"/>
                      <a:pt x="18" y="55"/>
                    </a:cubicBezTo>
                    <a:close/>
                  </a:path>
                </a:pathLst>
              </a:custGeom>
              <a:solidFill>
                <a:schemeClr val="accent5"/>
              </a:solidFill>
              <a:ln w="3175">
                <a:solidFill>
                  <a:schemeClr val="accent5"/>
                </a:solidFill>
              </a:ln>
            </p:spPr>
            <p:txBody>
              <a:bodyPr vert="horz" wrap="square" lIns="91440" tIns="45720" rIns="91440" bIns="45720" numCol="1" anchor="t" anchorCtr="0" compatLnSpc="1">
                <a:prstTxWarp prst="textNoShape">
                  <a:avLst/>
                </a:prstTxWarp>
              </a:bodyPr>
              <a:lstStyle/>
              <a:p>
                <a:endParaRPr lang="en-US" dirty="0"/>
              </a:p>
            </p:txBody>
          </p:sp>
          <p:sp>
            <p:nvSpPr>
              <p:cNvPr id="204" name="Freeform 570"/>
              <p:cNvSpPr>
                <a:spLocks noChangeAspect="1"/>
              </p:cNvSpPr>
              <p:nvPr/>
            </p:nvSpPr>
            <p:spPr bwMode="auto">
              <a:xfrm>
                <a:off x="6957954" y="2989701"/>
                <a:ext cx="63998" cy="75998"/>
              </a:xfrm>
              <a:custGeom>
                <a:avLst/>
                <a:gdLst>
                  <a:gd name="T0" fmla="*/ 27 w 27"/>
                  <a:gd name="T1" fmla="*/ 31 h 32"/>
                  <a:gd name="T2" fmla="*/ 27 w 27"/>
                  <a:gd name="T3" fmla="*/ 14 h 32"/>
                  <a:gd name="T4" fmla="*/ 14 w 27"/>
                  <a:gd name="T5" fmla="*/ 0 h 32"/>
                  <a:gd name="T6" fmla="*/ 0 w 27"/>
                  <a:gd name="T7" fmla="*/ 14 h 32"/>
                  <a:gd name="T8" fmla="*/ 0 w 27"/>
                  <a:gd name="T9" fmla="*/ 32 h 32"/>
                  <a:gd name="T10" fmla="*/ 10 w 27"/>
                  <a:gd name="T11" fmla="*/ 31 h 32"/>
                  <a:gd name="T12" fmla="*/ 27 w 27"/>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27" h="32">
                    <a:moveTo>
                      <a:pt x="27" y="31"/>
                    </a:moveTo>
                    <a:cubicBezTo>
                      <a:pt x="27" y="14"/>
                      <a:pt x="27" y="14"/>
                      <a:pt x="27" y="14"/>
                    </a:cubicBezTo>
                    <a:cubicBezTo>
                      <a:pt x="27" y="6"/>
                      <a:pt x="21" y="0"/>
                      <a:pt x="14" y="0"/>
                    </a:cubicBezTo>
                    <a:cubicBezTo>
                      <a:pt x="6" y="0"/>
                      <a:pt x="0" y="6"/>
                      <a:pt x="0" y="14"/>
                    </a:cubicBezTo>
                    <a:cubicBezTo>
                      <a:pt x="0" y="32"/>
                      <a:pt x="0" y="32"/>
                      <a:pt x="0" y="32"/>
                    </a:cubicBezTo>
                    <a:cubicBezTo>
                      <a:pt x="3" y="31"/>
                      <a:pt x="7" y="31"/>
                      <a:pt x="10" y="31"/>
                    </a:cubicBezTo>
                    <a:cubicBezTo>
                      <a:pt x="16" y="30"/>
                      <a:pt x="22" y="31"/>
                      <a:pt x="27" y="31"/>
                    </a:cubicBezTo>
                    <a:close/>
                  </a:path>
                </a:pathLst>
              </a:custGeom>
              <a:solidFill>
                <a:schemeClr val="accent5"/>
              </a:solidFill>
              <a:ln w="3175">
                <a:solidFill>
                  <a:schemeClr val="accent5"/>
                </a:solidFill>
              </a:ln>
            </p:spPr>
            <p:txBody>
              <a:bodyPr vert="horz" wrap="square" lIns="91440" tIns="45720" rIns="91440" bIns="45720" numCol="1" anchor="t" anchorCtr="0" compatLnSpc="1">
                <a:prstTxWarp prst="textNoShape">
                  <a:avLst/>
                </a:prstTxWarp>
              </a:bodyPr>
              <a:lstStyle/>
              <a:p>
                <a:endParaRPr lang="en-US" dirty="0"/>
              </a:p>
            </p:txBody>
          </p:sp>
          <p:sp>
            <p:nvSpPr>
              <p:cNvPr id="205" name="Freeform 571"/>
              <p:cNvSpPr>
                <a:spLocks noChangeAspect="1"/>
              </p:cNvSpPr>
              <p:nvPr/>
            </p:nvSpPr>
            <p:spPr bwMode="auto">
              <a:xfrm>
                <a:off x="6957954" y="3420687"/>
                <a:ext cx="63998" cy="67998"/>
              </a:xfrm>
              <a:custGeom>
                <a:avLst/>
                <a:gdLst>
                  <a:gd name="T0" fmla="*/ 18 w 27"/>
                  <a:gd name="T1" fmla="*/ 1 h 29"/>
                  <a:gd name="T2" fmla="*/ 0 w 27"/>
                  <a:gd name="T3" fmla="*/ 0 h 29"/>
                  <a:gd name="T4" fmla="*/ 0 w 27"/>
                  <a:gd name="T5" fmla="*/ 28 h 29"/>
                  <a:gd name="T6" fmla="*/ 13 w 27"/>
                  <a:gd name="T7" fmla="*/ 29 h 29"/>
                  <a:gd name="T8" fmla="*/ 19 w 27"/>
                  <a:gd name="T9" fmla="*/ 29 h 29"/>
                  <a:gd name="T10" fmla="*/ 27 w 27"/>
                  <a:gd name="T11" fmla="*/ 28 h 29"/>
                  <a:gd name="T12" fmla="*/ 27 w 27"/>
                  <a:gd name="T13" fmla="*/ 0 h 29"/>
                  <a:gd name="T14" fmla="*/ 18 w 27"/>
                  <a:gd name="T15" fmla="*/ 1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9">
                    <a:moveTo>
                      <a:pt x="18" y="1"/>
                    </a:moveTo>
                    <a:cubicBezTo>
                      <a:pt x="11" y="2"/>
                      <a:pt x="5" y="1"/>
                      <a:pt x="0" y="0"/>
                    </a:cubicBezTo>
                    <a:cubicBezTo>
                      <a:pt x="0" y="28"/>
                      <a:pt x="0" y="28"/>
                      <a:pt x="0" y="28"/>
                    </a:cubicBezTo>
                    <a:cubicBezTo>
                      <a:pt x="4" y="29"/>
                      <a:pt x="9" y="29"/>
                      <a:pt x="13" y="29"/>
                    </a:cubicBezTo>
                    <a:cubicBezTo>
                      <a:pt x="15" y="29"/>
                      <a:pt x="17" y="29"/>
                      <a:pt x="19" y="29"/>
                    </a:cubicBezTo>
                    <a:cubicBezTo>
                      <a:pt x="21" y="29"/>
                      <a:pt x="24" y="29"/>
                      <a:pt x="27" y="28"/>
                    </a:cubicBezTo>
                    <a:cubicBezTo>
                      <a:pt x="27" y="0"/>
                      <a:pt x="27" y="0"/>
                      <a:pt x="27" y="0"/>
                    </a:cubicBezTo>
                    <a:cubicBezTo>
                      <a:pt x="22" y="1"/>
                      <a:pt x="18" y="1"/>
                      <a:pt x="18" y="1"/>
                    </a:cubicBezTo>
                    <a:close/>
                  </a:path>
                </a:pathLst>
              </a:custGeom>
              <a:solidFill>
                <a:srgbClr val="80DEF5"/>
              </a:solidFill>
              <a:ln w="3175">
                <a:solidFill>
                  <a:srgbClr val="80DEF5"/>
                </a:solidFill>
              </a:ln>
            </p:spPr>
            <p:txBody>
              <a:bodyPr vert="horz" wrap="square" lIns="91440" tIns="45720" rIns="91440" bIns="45720" numCol="1" anchor="t" anchorCtr="0" compatLnSpc="1">
                <a:prstTxWarp prst="textNoShape">
                  <a:avLst/>
                </a:prstTxWarp>
              </a:bodyPr>
              <a:lstStyle/>
              <a:p>
                <a:endParaRPr lang="en-US" dirty="0"/>
              </a:p>
            </p:txBody>
          </p:sp>
          <p:sp>
            <p:nvSpPr>
              <p:cNvPr id="206" name="Freeform 572"/>
              <p:cNvSpPr>
                <a:spLocks noChangeAspect="1"/>
              </p:cNvSpPr>
              <p:nvPr/>
            </p:nvSpPr>
            <p:spPr bwMode="auto">
              <a:xfrm>
                <a:off x="6957954" y="3060698"/>
                <a:ext cx="63998" cy="70998"/>
              </a:xfrm>
              <a:custGeom>
                <a:avLst/>
                <a:gdLst>
                  <a:gd name="T0" fmla="*/ 12 w 27"/>
                  <a:gd name="T1" fmla="*/ 28 h 30"/>
                  <a:gd name="T2" fmla="*/ 27 w 27"/>
                  <a:gd name="T3" fmla="*/ 29 h 30"/>
                  <a:gd name="T4" fmla="*/ 27 w 27"/>
                  <a:gd name="T5" fmla="*/ 1 h 30"/>
                  <a:gd name="T6" fmla="*/ 10 w 27"/>
                  <a:gd name="T7" fmla="*/ 1 h 30"/>
                  <a:gd name="T8" fmla="*/ 0 w 27"/>
                  <a:gd name="T9" fmla="*/ 2 h 30"/>
                  <a:gd name="T10" fmla="*/ 0 w 27"/>
                  <a:gd name="T11" fmla="*/ 30 h 30"/>
                  <a:gd name="T12" fmla="*/ 12 w 27"/>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27" h="30">
                    <a:moveTo>
                      <a:pt x="12" y="28"/>
                    </a:moveTo>
                    <a:cubicBezTo>
                      <a:pt x="18" y="28"/>
                      <a:pt x="23" y="28"/>
                      <a:pt x="27" y="29"/>
                    </a:cubicBezTo>
                    <a:cubicBezTo>
                      <a:pt x="27" y="1"/>
                      <a:pt x="27" y="1"/>
                      <a:pt x="27" y="1"/>
                    </a:cubicBezTo>
                    <a:cubicBezTo>
                      <a:pt x="22" y="1"/>
                      <a:pt x="16" y="0"/>
                      <a:pt x="10" y="1"/>
                    </a:cubicBezTo>
                    <a:cubicBezTo>
                      <a:pt x="7" y="1"/>
                      <a:pt x="3" y="1"/>
                      <a:pt x="0" y="2"/>
                    </a:cubicBezTo>
                    <a:cubicBezTo>
                      <a:pt x="0" y="30"/>
                      <a:pt x="0" y="30"/>
                      <a:pt x="0" y="30"/>
                    </a:cubicBezTo>
                    <a:cubicBezTo>
                      <a:pt x="3" y="29"/>
                      <a:pt x="7" y="28"/>
                      <a:pt x="12" y="28"/>
                    </a:cubicBezTo>
                    <a:close/>
                  </a:path>
                </a:pathLst>
              </a:custGeom>
              <a:solidFill>
                <a:srgbClr val="80DEF5"/>
              </a:solidFill>
              <a:ln w="3175">
                <a:solidFill>
                  <a:srgbClr val="80DEF5"/>
                </a:solidFill>
              </a:ln>
            </p:spPr>
            <p:txBody>
              <a:bodyPr vert="horz" wrap="square" lIns="91440" tIns="45720" rIns="91440" bIns="45720" numCol="1" anchor="t" anchorCtr="0" compatLnSpc="1">
                <a:prstTxWarp prst="textNoShape">
                  <a:avLst/>
                </a:prstTxWarp>
              </a:bodyPr>
              <a:lstStyle/>
              <a:p>
                <a:endParaRPr lang="en-US" dirty="0"/>
              </a:p>
            </p:txBody>
          </p:sp>
          <p:sp>
            <p:nvSpPr>
              <p:cNvPr id="207" name="Freeform 573"/>
              <p:cNvSpPr>
                <a:spLocks noChangeAspect="1"/>
              </p:cNvSpPr>
              <p:nvPr/>
            </p:nvSpPr>
            <p:spPr bwMode="auto">
              <a:xfrm>
                <a:off x="6957954" y="3226693"/>
                <a:ext cx="63998" cy="79998"/>
              </a:xfrm>
              <a:custGeom>
                <a:avLst/>
                <a:gdLst>
                  <a:gd name="T0" fmla="*/ 27 w 27"/>
                  <a:gd name="T1" fmla="*/ 34 h 34"/>
                  <a:gd name="T2" fmla="*/ 27 w 27"/>
                  <a:gd name="T3" fmla="*/ 5 h 34"/>
                  <a:gd name="T4" fmla="*/ 15 w 27"/>
                  <a:gd name="T5" fmla="*/ 3 h 34"/>
                  <a:gd name="T6" fmla="*/ 0 w 27"/>
                  <a:gd name="T7" fmla="*/ 0 h 34"/>
                  <a:gd name="T8" fmla="*/ 0 w 27"/>
                  <a:gd name="T9" fmla="*/ 28 h 34"/>
                  <a:gd name="T10" fmla="*/ 10 w 27"/>
                  <a:gd name="T11" fmla="*/ 30 h 34"/>
                  <a:gd name="T12" fmla="*/ 27 w 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27" h="34">
                    <a:moveTo>
                      <a:pt x="27" y="34"/>
                    </a:moveTo>
                    <a:cubicBezTo>
                      <a:pt x="27" y="5"/>
                      <a:pt x="27" y="5"/>
                      <a:pt x="27" y="5"/>
                    </a:cubicBezTo>
                    <a:cubicBezTo>
                      <a:pt x="23" y="4"/>
                      <a:pt x="19" y="4"/>
                      <a:pt x="15" y="3"/>
                    </a:cubicBezTo>
                    <a:cubicBezTo>
                      <a:pt x="9" y="2"/>
                      <a:pt x="4" y="1"/>
                      <a:pt x="0" y="0"/>
                    </a:cubicBezTo>
                    <a:cubicBezTo>
                      <a:pt x="0" y="28"/>
                      <a:pt x="0" y="28"/>
                      <a:pt x="0" y="28"/>
                    </a:cubicBezTo>
                    <a:cubicBezTo>
                      <a:pt x="3" y="29"/>
                      <a:pt x="7" y="29"/>
                      <a:pt x="10" y="30"/>
                    </a:cubicBezTo>
                    <a:cubicBezTo>
                      <a:pt x="17" y="31"/>
                      <a:pt x="22" y="32"/>
                      <a:pt x="27" y="34"/>
                    </a:cubicBezTo>
                    <a:close/>
                  </a:path>
                </a:pathLst>
              </a:custGeom>
              <a:solidFill>
                <a:srgbClr val="80DEF5"/>
              </a:solidFill>
              <a:ln w="3175">
                <a:solidFill>
                  <a:srgbClr val="80DEF5"/>
                </a:solidFill>
              </a:ln>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7455990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1">
            <a:extLst>
              <a:ext uri="{FF2B5EF4-FFF2-40B4-BE49-F238E27FC236}">
                <a16:creationId xmlns:a16="http://schemas.microsoft.com/office/drawing/2014/main" id="{E2155E77-05C3-4A78-A0E1-8751DD28DDBC}"/>
              </a:ext>
            </a:extLst>
          </p:cNvPr>
          <p:cNvSpPr/>
          <p:nvPr/>
        </p:nvSpPr>
        <p:spPr>
          <a:xfrm>
            <a:off x="3164992" y="3490460"/>
            <a:ext cx="5428333" cy="610315"/>
          </a:xfrm>
          <a:prstGeom prst="roundRect">
            <a:avLst>
              <a:gd name="adj" fmla="val 576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1">
            <a:extLst>
              <a:ext uri="{FF2B5EF4-FFF2-40B4-BE49-F238E27FC236}">
                <a16:creationId xmlns:a16="http://schemas.microsoft.com/office/drawing/2014/main" id="{FAC5249F-4FE9-47A1-B282-D77708AB6CC7}"/>
              </a:ext>
            </a:extLst>
          </p:cNvPr>
          <p:cNvSpPr/>
          <p:nvPr/>
        </p:nvSpPr>
        <p:spPr>
          <a:xfrm>
            <a:off x="3164992" y="2776030"/>
            <a:ext cx="5428333" cy="610315"/>
          </a:xfrm>
          <a:prstGeom prst="roundRect">
            <a:avLst>
              <a:gd name="adj" fmla="val 576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
            <a:extLst>
              <a:ext uri="{FF2B5EF4-FFF2-40B4-BE49-F238E27FC236}">
                <a16:creationId xmlns:a16="http://schemas.microsoft.com/office/drawing/2014/main" id="{950B7730-6D1D-48BB-8D2E-9473A65AF102}"/>
              </a:ext>
            </a:extLst>
          </p:cNvPr>
          <p:cNvSpPr/>
          <p:nvPr/>
        </p:nvSpPr>
        <p:spPr>
          <a:xfrm>
            <a:off x="3164992" y="2053980"/>
            <a:ext cx="5428333" cy="610315"/>
          </a:xfrm>
          <a:prstGeom prst="roundRect">
            <a:avLst>
              <a:gd name="adj" fmla="val 576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
            <a:extLst>
              <a:ext uri="{FF2B5EF4-FFF2-40B4-BE49-F238E27FC236}">
                <a16:creationId xmlns:a16="http://schemas.microsoft.com/office/drawing/2014/main" id="{B035488A-A0A5-45F9-BD71-B5089588DAFE}"/>
              </a:ext>
            </a:extLst>
          </p:cNvPr>
          <p:cNvSpPr/>
          <p:nvPr/>
        </p:nvSpPr>
        <p:spPr>
          <a:xfrm>
            <a:off x="3164992" y="1354790"/>
            <a:ext cx="5428333" cy="610315"/>
          </a:xfrm>
          <a:prstGeom prst="roundRect">
            <a:avLst>
              <a:gd name="adj" fmla="val 576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ED612D80-8D5E-4E11-B838-CB74433FFF65}"/>
              </a:ext>
            </a:extLst>
          </p:cNvPr>
          <p:cNvPicPr>
            <a:picLocks noChangeAspect="1"/>
          </p:cNvPicPr>
          <p:nvPr/>
        </p:nvPicPr>
        <p:blipFill>
          <a:blip r:embed="rId3"/>
          <a:stretch>
            <a:fillRect/>
          </a:stretch>
        </p:blipFill>
        <p:spPr>
          <a:xfrm>
            <a:off x="3314147" y="1432272"/>
            <a:ext cx="325813" cy="320877"/>
          </a:xfrm>
          <a:prstGeom prst="rect">
            <a:avLst/>
          </a:prstGeom>
        </p:spPr>
      </p:pic>
      <p:pic>
        <p:nvPicPr>
          <p:cNvPr id="8" name="Picture 7">
            <a:extLst>
              <a:ext uri="{FF2B5EF4-FFF2-40B4-BE49-F238E27FC236}">
                <a16:creationId xmlns:a16="http://schemas.microsoft.com/office/drawing/2014/main" id="{D7A61AAF-742D-4AF8-AD41-5AE399A3A67C}"/>
              </a:ext>
            </a:extLst>
          </p:cNvPr>
          <p:cNvPicPr>
            <a:picLocks noChangeAspect="1"/>
          </p:cNvPicPr>
          <p:nvPr/>
        </p:nvPicPr>
        <p:blipFill>
          <a:blip r:embed="rId3"/>
          <a:stretch>
            <a:fillRect/>
          </a:stretch>
        </p:blipFill>
        <p:spPr>
          <a:xfrm>
            <a:off x="3305138" y="2155366"/>
            <a:ext cx="325813" cy="320877"/>
          </a:xfrm>
          <a:prstGeom prst="rect">
            <a:avLst/>
          </a:prstGeom>
        </p:spPr>
      </p:pic>
      <p:pic>
        <p:nvPicPr>
          <p:cNvPr id="9" name="Picture 8">
            <a:extLst>
              <a:ext uri="{FF2B5EF4-FFF2-40B4-BE49-F238E27FC236}">
                <a16:creationId xmlns:a16="http://schemas.microsoft.com/office/drawing/2014/main" id="{966480F0-7932-4569-A1F0-F8E0FBBBD8C9}"/>
              </a:ext>
            </a:extLst>
          </p:cNvPr>
          <p:cNvPicPr>
            <a:picLocks noChangeAspect="1"/>
          </p:cNvPicPr>
          <p:nvPr/>
        </p:nvPicPr>
        <p:blipFill>
          <a:blip r:embed="rId3"/>
          <a:stretch>
            <a:fillRect/>
          </a:stretch>
        </p:blipFill>
        <p:spPr>
          <a:xfrm>
            <a:off x="3309351" y="2889201"/>
            <a:ext cx="325813" cy="320877"/>
          </a:xfrm>
          <a:prstGeom prst="rect">
            <a:avLst/>
          </a:prstGeom>
        </p:spPr>
      </p:pic>
      <p:pic>
        <p:nvPicPr>
          <p:cNvPr id="10" name="Picture 9">
            <a:extLst>
              <a:ext uri="{FF2B5EF4-FFF2-40B4-BE49-F238E27FC236}">
                <a16:creationId xmlns:a16="http://schemas.microsoft.com/office/drawing/2014/main" id="{7AD4936C-6109-4D3B-B6E4-1D7318945800}"/>
              </a:ext>
            </a:extLst>
          </p:cNvPr>
          <p:cNvPicPr>
            <a:picLocks noChangeAspect="1"/>
          </p:cNvPicPr>
          <p:nvPr/>
        </p:nvPicPr>
        <p:blipFill>
          <a:blip r:embed="rId3"/>
          <a:stretch>
            <a:fillRect/>
          </a:stretch>
        </p:blipFill>
        <p:spPr>
          <a:xfrm>
            <a:off x="3314147" y="3590062"/>
            <a:ext cx="325813" cy="320877"/>
          </a:xfrm>
          <a:prstGeom prst="rect">
            <a:avLst/>
          </a:prstGeom>
        </p:spPr>
      </p:pic>
      <p:sp>
        <p:nvSpPr>
          <p:cNvPr id="11" name="TextBox 10">
            <a:extLst>
              <a:ext uri="{FF2B5EF4-FFF2-40B4-BE49-F238E27FC236}">
                <a16:creationId xmlns:a16="http://schemas.microsoft.com/office/drawing/2014/main" id="{8E2FA394-1A05-4546-B267-DF0B6E313A31}"/>
              </a:ext>
            </a:extLst>
          </p:cNvPr>
          <p:cNvSpPr txBox="1"/>
          <p:nvPr/>
        </p:nvSpPr>
        <p:spPr>
          <a:xfrm>
            <a:off x="3639960" y="1343637"/>
            <a:ext cx="4845906" cy="472012"/>
          </a:xfrm>
          <a:prstGeom prst="rect">
            <a:avLst/>
          </a:prstGeom>
          <a:noFill/>
          <a:effectLst>
            <a:outerShdw sx="0" sy="0" rotWithShape="0">
              <a:scrgbClr r="0" g="0" b="0"/>
            </a:outerShdw>
          </a:effectLst>
          <a:extLst>
            <a:ext uri="{E45631CC-5BF2-4c18-A39C-3461C7D3F71A}">
              <a14:hiddenSp3d xmlns:a14="http://schemas.microsoft.com/office/drawing/2010/main" xmlns=""/>
            </a:ext>
          </a:extLst>
        </p:spPr>
        <p:txBody>
          <a:bodyPr wrap="square" lIns="68580" tIns="34290" rIns="68580" bIns="34290" rtlCol="0" anchor="ctr">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E4471"/>
                </a:solidFill>
                <a:effectLst/>
                <a:uLnTx/>
                <a:uFillTx/>
                <a:latin typeface="CiscoSansTT ExtraLight"/>
                <a:ea typeface="ＭＳ Ｐゴシック" charset="0"/>
              </a:rPr>
              <a:t>Inclusion Coaching Diversity, Inclusion, and Collaboration @ Cisco</a:t>
            </a:r>
          </a:p>
          <a:p>
            <a:pPr marL="0" indent="0">
              <a:spcBef>
                <a:spcPts val="0"/>
              </a:spcBef>
              <a:buNone/>
            </a:pPr>
            <a:r>
              <a:rPr lang="en-US" sz="1050" dirty="0">
                <a:latin typeface="+mj-lt"/>
                <a:hlinkClick r:id="rId4"/>
              </a:rPr>
              <a:t>www.cisco.com/c/en/us/about/inclusion-diversity.html</a:t>
            </a:r>
            <a:endParaRPr lang="en-US" sz="1050" dirty="0">
              <a:solidFill>
                <a:srgbClr val="0070C0"/>
              </a:solidFill>
              <a:latin typeface="+mj-lt"/>
            </a:endParaRPr>
          </a:p>
        </p:txBody>
      </p:sp>
      <p:sp>
        <p:nvSpPr>
          <p:cNvPr id="12" name="TextBox 11">
            <a:extLst>
              <a:ext uri="{FF2B5EF4-FFF2-40B4-BE49-F238E27FC236}">
                <a16:creationId xmlns:a16="http://schemas.microsoft.com/office/drawing/2014/main" id="{718FF13F-DF2E-4C6B-BD48-922E4EC6CC43}"/>
              </a:ext>
            </a:extLst>
          </p:cNvPr>
          <p:cNvSpPr txBox="1"/>
          <p:nvPr/>
        </p:nvSpPr>
        <p:spPr>
          <a:xfrm>
            <a:off x="3697014" y="2037268"/>
            <a:ext cx="4788851" cy="472012"/>
          </a:xfrm>
          <a:prstGeom prst="rect">
            <a:avLst/>
          </a:prstGeom>
          <a:noFill/>
          <a:effectLst>
            <a:outerShdw sx="0" sy="0" rotWithShape="0">
              <a:scrgbClr r="0" g="0" b="0"/>
            </a:outerShdw>
          </a:effectLst>
          <a:extLst>
            <a:ext uri="{E45631CC-5BF2-4c18-A39C-3461C7D3F71A}">
              <a14:hiddenSp3d xmlns:a14="http://schemas.microsoft.com/office/drawing/2010/main" xmlns=""/>
            </a:ext>
          </a:extLst>
        </p:spPr>
        <p:txBody>
          <a:bodyPr wrap="square" lIns="68580" tIns="34290" rIns="68580" bIns="34290" rtlCol="0" anchor="ctr">
            <a:noAutofit/>
          </a:bodyPr>
          <a:lstStyle/>
          <a:p>
            <a:pPr marL="0" indent="0">
              <a:spcBef>
                <a:spcPts val="0"/>
              </a:spcBef>
              <a:buNone/>
            </a:pPr>
            <a:r>
              <a:rPr kumimoji="0" lang="en-US" sz="1200" b="0" i="0" u="none" strike="noStrike" kern="1200" cap="none" spc="0" normalizeH="0" baseline="0" noProof="0" dirty="0">
                <a:ln>
                  <a:noFill/>
                </a:ln>
                <a:solidFill>
                  <a:srgbClr val="1E4471"/>
                </a:solidFill>
                <a:effectLst/>
                <a:uLnTx/>
                <a:uFillTx/>
                <a:latin typeface="CiscoSansTT ExtraLight"/>
                <a:ea typeface="ＭＳ Ｐゴシック" charset="0"/>
              </a:rPr>
              <a:t>Bryan Stevenson, Equal Justice Initiative, Just</a:t>
            </a:r>
            <a:r>
              <a:rPr kumimoji="0" lang="en-US" sz="1200" b="0" i="0" u="none" strike="noStrike" kern="1200" cap="none" spc="0" normalizeH="0" noProof="0" dirty="0">
                <a:ln>
                  <a:noFill/>
                </a:ln>
                <a:solidFill>
                  <a:srgbClr val="1E4471"/>
                </a:solidFill>
                <a:effectLst/>
                <a:uLnTx/>
                <a:uFillTx/>
                <a:latin typeface="CiscoSansTT ExtraLight"/>
                <a:ea typeface="ＭＳ Ｐゴシック" charset="0"/>
              </a:rPr>
              <a:t> Mercy</a:t>
            </a:r>
            <a:endParaRPr lang="en-US" sz="1200" dirty="0">
              <a:solidFill>
                <a:srgbClr val="00B0F0"/>
              </a:solidFill>
            </a:endParaRPr>
          </a:p>
          <a:p>
            <a:pPr marL="0" indent="0">
              <a:spcBef>
                <a:spcPts val="0"/>
              </a:spcBef>
              <a:buNone/>
            </a:pPr>
            <a:r>
              <a:rPr lang="en-US" sz="1050" dirty="0">
                <a:solidFill>
                  <a:srgbClr val="00B0F0"/>
                </a:solidFill>
                <a:latin typeface="+mj-lt"/>
                <a:hlinkClick r:id="rId5">
                  <a:extLst>
                    <a:ext uri="{A12FA001-AC4F-418D-AE19-62706E023703}">
                      <ahyp:hlinkClr xmlns:ahyp="http://schemas.microsoft.com/office/drawing/2018/hyperlinkcolor" val="tx"/>
                    </a:ext>
                  </a:extLst>
                </a:hlinkClick>
              </a:rPr>
              <a:t>https://eji.org/</a:t>
            </a:r>
            <a:r>
              <a:rPr lang="en-US" sz="1050" dirty="0">
                <a:solidFill>
                  <a:srgbClr val="00B0F0"/>
                </a:solidFill>
                <a:latin typeface="+mj-lt"/>
              </a:rPr>
              <a:t> </a:t>
            </a:r>
          </a:p>
        </p:txBody>
      </p:sp>
      <p:sp>
        <p:nvSpPr>
          <p:cNvPr id="13" name="TextBox 12">
            <a:extLst>
              <a:ext uri="{FF2B5EF4-FFF2-40B4-BE49-F238E27FC236}">
                <a16:creationId xmlns:a16="http://schemas.microsoft.com/office/drawing/2014/main" id="{7ECE0E9E-C230-4337-8596-29B4767193E0}"/>
              </a:ext>
            </a:extLst>
          </p:cNvPr>
          <p:cNvSpPr txBox="1"/>
          <p:nvPr/>
        </p:nvSpPr>
        <p:spPr>
          <a:xfrm>
            <a:off x="3697014" y="2770049"/>
            <a:ext cx="4893259" cy="472012"/>
          </a:xfrm>
          <a:prstGeom prst="rect">
            <a:avLst/>
          </a:prstGeom>
          <a:noFill/>
          <a:effectLst>
            <a:outerShdw sx="0" sy="0" rotWithShape="0">
              <a:scrgbClr r="0" g="0" b="0"/>
            </a:outerShdw>
          </a:effectLst>
          <a:extLst>
            <a:ext uri="{E45631CC-5BF2-4c18-A39C-3461C7D3F71A}">
              <a14:hiddenSp3d xmlns:a14="http://schemas.microsoft.com/office/drawing/2010/main" xmlns=""/>
            </a:ext>
          </a:extLst>
        </p:spPr>
        <p:txBody>
          <a:bodyPr wrap="square" lIns="68580" tIns="34290" rIns="68580" bIns="34290" rtlCol="0" anchor="ctr">
            <a:noAutofit/>
          </a:bodyPr>
          <a:lstStyle/>
          <a:p>
            <a:pPr marL="0" indent="0">
              <a:spcBef>
                <a:spcPts val="0"/>
              </a:spcBef>
              <a:buNone/>
            </a:pPr>
            <a:r>
              <a:rPr kumimoji="0" lang="en-US" sz="1200" b="0" i="0" u="none" strike="noStrike" kern="1200" cap="none" spc="0" normalizeH="0" baseline="0" noProof="0" dirty="0">
                <a:ln>
                  <a:noFill/>
                </a:ln>
                <a:solidFill>
                  <a:srgbClr val="1E4471"/>
                </a:solidFill>
                <a:effectLst/>
                <a:uLnTx/>
                <a:uFillTx/>
                <a:latin typeface="CiscoSansTT ExtraLight"/>
                <a:ea typeface="ＭＳ Ｐゴシック" charset="0"/>
              </a:rPr>
              <a:t>Sylvia Ann Hewlett, The Sponsor Effect </a:t>
            </a:r>
          </a:p>
          <a:p>
            <a:pPr marL="0" indent="0">
              <a:spcBef>
                <a:spcPts val="0"/>
              </a:spcBef>
              <a:buNone/>
            </a:pPr>
            <a:r>
              <a:rPr lang="en-US" sz="1000" dirty="0">
                <a:latin typeface="+mj-lt"/>
                <a:hlinkClick r:id="rId6"/>
              </a:rPr>
              <a:t>http://www.sylviaannhewlett.com/</a:t>
            </a:r>
            <a:endParaRPr lang="en-US" sz="1000" dirty="0">
              <a:latin typeface="+mj-lt"/>
            </a:endParaRPr>
          </a:p>
        </p:txBody>
      </p:sp>
      <p:sp>
        <p:nvSpPr>
          <p:cNvPr id="14" name="TextBox 13">
            <a:extLst>
              <a:ext uri="{FF2B5EF4-FFF2-40B4-BE49-F238E27FC236}">
                <a16:creationId xmlns:a16="http://schemas.microsoft.com/office/drawing/2014/main" id="{6A2E7215-9E02-4BF3-94B0-F2EEC28BBE53}"/>
              </a:ext>
            </a:extLst>
          </p:cNvPr>
          <p:cNvSpPr txBox="1"/>
          <p:nvPr/>
        </p:nvSpPr>
        <p:spPr>
          <a:xfrm>
            <a:off x="3670013" y="3503060"/>
            <a:ext cx="4893258" cy="472012"/>
          </a:xfrm>
          <a:prstGeom prst="rect">
            <a:avLst/>
          </a:prstGeom>
          <a:noFill/>
          <a:effectLst>
            <a:outerShdw sx="0" sy="0" rotWithShape="0">
              <a:scrgbClr r="0" g="0" b="0"/>
            </a:outerShdw>
          </a:effectLst>
          <a:extLst>
            <a:ext uri="{E45631CC-5BF2-4c18-A39C-3461C7D3F71A}">
              <a14:hiddenSp3d xmlns:a14="http://schemas.microsoft.com/office/drawing/2010/main" xmlns=""/>
            </a:ext>
          </a:extLst>
        </p:spPr>
        <p:txBody>
          <a:bodyPr wrap="square" lIns="68580" tIns="34290" rIns="68580" bIns="34290" rtlCol="0" anchor="ctr">
            <a:noAutofit/>
          </a:bodyPr>
          <a:lstStyle/>
          <a:p>
            <a:pPr marL="0" indent="0">
              <a:spcBef>
                <a:spcPts val="0"/>
              </a:spcBef>
              <a:buNone/>
            </a:pPr>
            <a:r>
              <a:rPr lang="en-US" sz="1200" dirty="0">
                <a:solidFill>
                  <a:srgbClr val="1E4471"/>
                </a:solidFill>
                <a:latin typeface="CiscoSansTT ExtraLight"/>
              </a:rPr>
              <a:t>Examples of workplace micro-aggressions</a:t>
            </a:r>
          </a:p>
          <a:p>
            <a:pPr marL="0" indent="0">
              <a:spcBef>
                <a:spcPts val="0"/>
              </a:spcBef>
              <a:buNone/>
            </a:pPr>
            <a:r>
              <a:rPr lang="en-US" sz="1050" dirty="0">
                <a:solidFill>
                  <a:srgbClr val="00B0F0"/>
                </a:solidFill>
                <a:latin typeface="+mj-lt"/>
                <a:hlinkClick r:id="rId7">
                  <a:extLst>
                    <a:ext uri="{A12FA001-AC4F-418D-AE19-62706E023703}">
                      <ahyp:hlinkClr xmlns:ahyp="http://schemas.microsoft.com/office/drawing/2018/hyperlinkcolor" val="tx"/>
                    </a:ext>
                  </a:extLst>
                </a:hlinkClick>
              </a:rPr>
              <a:t>https://www.youtube.com/watch?v=XjgozDwAjqg </a:t>
            </a:r>
            <a:endParaRPr lang="en-US" sz="1050" dirty="0">
              <a:solidFill>
                <a:srgbClr val="00B0F0"/>
              </a:solidFill>
              <a:latin typeface="+mj-lt"/>
            </a:endParaRPr>
          </a:p>
        </p:txBody>
      </p:sp>
      <p:sp>
        <p:nvSpPr>
          <p:cNvPr id="15" name="Title 4">
            <a:extLst>
              <a:ext uri="{FF2B5EF4-FFF2-40B4-BE49-F238E27FC236}">
                <a16:creationId xmlns:a16="http://schemas.microsoft.com/office/drawing/2014/main" id="{FEA45F43-936B-4FE5-A998-AD92F323355F}"/>
              </a:ext>
            </a:extLst>
          </p:cNvPr>
          <p:cNvSpPr txBox="1">
            <a:spLocks/>
          </p:cNvSpPr>
          <p:nvPr/>
        </p:nvSpPr>
        <p:spPr>
          <a:xfrm>
            <a:off x="437766" y="341313"/>
            <a:ext cx="8345488" cy="731837"/>
          </a:xfrm>
          <a:prstGeom prst="rect">
            <a:avLst/>
          </a:prstGeom>
        </p:spPr>
        <p:txBody>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a:t>Additional Information</a:t>
            </a:r>
          </a:p>
        </p:txBody>
      </p:sp>
      <p:sp>
        <p:nvSpPr>
          <p:cNvPr id="16" name="Rounded Rectangle 21">
            <a:extLst>
              <a:ext uri="{FF2B5EF4-FFF2-40B4-BE49-F238E27FC236}">
                <a16:creationId xmlns:a16="http://schemas.microsoft.com/office/drawing/2014/main" id="{6DEFCF70-EF5B-4CA8-8B3B-BD90079A7403}"/>
              </a:ext>
            </a:extLst>
          </p:cNvPr>
          <p:cNvSpPr/>
          <p:nvPr/>
        </p:nvSpPr>
        <p:spPr>
          <a:xfrm>
            <a:off x="548882" y="1640816"/>
            <a:ext cx="2453204" cy="3161371"/>
          </a:xfrm>
          <a:prstGeom prst="roundRect">
            <a:avLst>
              <a:gd name="adj" fmla="val 57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2"/>
                </a:solidFill>
              </a:rPr>
              <a:t>Resources</a:t>
            </a:r>
          </a:p>
        </p:txBody>
      </p:sp>
      <p:sp>
        <p:nvSpPr>
          <p:cNvPr id="18" name="Oval 17">
            <a:extLst>
              <a:ext uri="{FF2B5EF4-FFF2-40B4-BE49-F238E27FC236}">
                <a16:creationId xmlns:a16="http://schemas.microsoft.com/office/drawing/2014/main" id="{C0718E1F-0BBB-4B5D-B7D9-1013849584DB}"/>
              </a:ext>
            </a:extLst>
          </p:cNvPr>
          <p:cNvSpPr/>
          <p:nvPr/>
        </p:nvSpPr>
        <p:spPr>
          <a:xfrm>
            <a:off x="1082538" y="857794"/>
            <a:ext cx="1385892" cy="1404491"/>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32C56901-DC9D-4439-BBB4-CFE7AFFCEE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8671" y="900480"/>
            <a:ext cx="1289304" cy="1289304"/>
          </a:xfrm>
          <a:prstGeom prst="rect">
            <a:avLst/>
          </a:prstGeom>
        </p:spPr>
      </p:pic>
      <p:sp>
        <p:nvSpPr>
          <p:cNvPr id="23" name="Rounded Rectangle 1">
            <a:extLst>
              <a:ext uri="{FF2B5EF4-FFF2-40B4-BE49-F238E27FC236}">
                <a16:creationId xmlns:a16="http://schemas.microsoft.com/office/drawing/2014/main" id="{06C41077-DF1E-45F2-95A4-E30F54F95886}"/>
              </a:ext>
            </a:extLst>
          </p:cNvPr>
          <p:cNvSpPr/>
          <p:nvPr/>
        </p:nvSpPr>
        <p:spPr>
          <a:xfrm>
            <a:off x="3164992" y="4189794"/>
            <a:ext cx="5428333" cy="610315"/>
          </a:xfrm>
          <a:prstGeom prst="roundRect">
            <a:avLst>
              <a:gd name="adj" fmla="val 576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3DC56969-5E87-4DBF-9D7C-6D4077FA4C6A}"/>
              </a:ext>
            </a:extLst>
          </p:cNvPr>
          <p:cNvPicPr>
            <a:picLocks noChangeAspect="1"/>
          </p:cNvPicPr>
          <p:nvPr/>
        </p:nvPicPr>
        <p:blipFill>
          <a:blip r:embed="rId3"/>
          <a:stretch>
            <a:fillRect/>
          </a:stretch>
        </p:blipFill>
        <p:spPr>
          <a:xfrm>
            <a:off x="3305138" y="4291180"/>
            <a:ext cx="325813" cy="320877"/>
          </a:xfrm>
          <a:prstGeom prst="rect">
            <a:avLst/>
          </a:prstGeom>
        </p:spPr>
      </p:pic>
      <p:sp>
        <p:nvSpPr>
          <p:cNvPr id="25" name="TextBox 24">
            <a:extLst>
              <a:ext uri="{FF2B5EF4-FFF2-40B4-BE49-F238E27FC236}">
                <a16:creationId xmlns:a16="http://schemas.microsoft.com/office/drawing/2014/main" id="{9E7D588C-DDB1-4046-A2F6-0F887FE2D3BA}"/>
              </a:ext>
            </a:extLst>
          </p:cNvPr>
          <p:cNvSpPr txBox="1"/>
          <p:nvPr/>
        </p:nvSpPr>
        <p:spPr>
          <a:xfrm>
            <a:off x="3697014" y="4173082"/>
            <a:ext cx="4788851" cy="472012"/>
          </a:xfrm>
          <a:prstGeom prst="rect">
            <a:avLst/>
          </a:prstGeom>
          <a:noFill/>
          <a:effectLst>
            <a:outerShdw sx="0" sy="0" rotWithShape="0">
              <a:scrgbClr r="0" g="0" b="0"/>
            </a:outerShdw>
          </a:effectLst>
          <a:extLst>
            <a:ext uri="{E45631CC-5BF2-4c18-A39C-3461C7D3F71A}">
              <a14:hiddenSp3d xmlns:a14="http://schemas.microsoft.com/office/drawing/2010/main" xmlns=""/>
            </a:ext>
          </a:extLst>
        </p:spPr>
        <p:txBody>
          <a:bodyPr wrap="square" lIns="68580" tIns="34290" rIns="68580" bIns="34290" rtlCol="0" anchor="ctr">
            <a:noAutofit/>
          </a:bodyPr>
          <a:lstStyle/>
          <a:p>
            <a:pPr marL="0" indent="0">
              <a:spcBef>
                <a:spcPts val="0"/>
              </a:spcBef>
              <a:buNone/>
            </a:pPr>
            <a:r>
              <a:rPr kumimoji="0" lang="en-US" sz="1200" b="0" i="0" u="none" strike="noStrike" kern="1200" cap="none" spc="0" normalizeH="0" baseline="0" noProof="0" dirty="0">
                <a:ln>
                  <a:noFill/>
                </a:ln>
                <a:solidFill>
                  <a:srgbClr val="1E4471"/>
                </a:solidFill>
                <a:effectLst/>
                <a:uLnTx/>
                <a:uFillTx/>
                <a:latin typeface="CiscoSansTT ExtraLight"/>
                <a:ea typeface="ＭＳ Ｐゴシック" charset="0"/>
              </a:rPr>
              <a:t>Guide to Allyship</a:t>
            </a:r>
            <a:endParaRPr lang="en-US" sz="1200" dirty="0">
              <a:solidFill>
                <a:srgbClr val="00B0F0"/>
              </a:solidFill>
            </a:endParaRPr>
          </a:p>
          <a:p>
            <a:pPr marL="0" indent="0">
              <a:spcBef>
                <a:spcPts val="0"/>
              </a:spcBef>
              <a:buNone/>
            </a:pPr>
            <a:r>
              <a:rPr lang="en-US" sz="1050" dirty="0">
                <a:hlinkClick r:id="rId9"/>
              </a:rPr>
              <a:t>https://guidetoallyship.com/#what-is-an-ally</a:t>
            </a:r>
            <a:endParaRPr lang="en-US" sz="1050" dirty="0">
              <a:solidFill>
                <a:srgbClr val="00B0F0"/>
              </a:solidFill>
              <a:latin typeface="+mj-lt"/>
            </a:endParaRPr>
          </a:p>
        </p:txBody>
      </p:sp>
    </p:spTree>
    <p:extLst>
      <p:ext uri="{BB962C8B-B14F-4D97-AF65-F5344CB8AC3E}">
        <p14:creationId xmlns:p14="http://schemas.microsoft.com/office/powerpoint/2010/main" val="2891179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animBg="1"/>
      <p:bldP spid="20" grpId="0" animBg="1"/>
      <p:bldP spid="19" grpId="0" animBg="1"/>
      <p:bldP spid="11" grpId="0"/>
      <p:bldP spid="12" grpId="0"/>
      <p:bldP spid="13" grpId="0"/>
      <p:bldP spid="14" grpId="0"/>
      <p:bldP spid="23" grpId="0" animBg="1"/>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close up of a piece of paper&#10;&#10;Description automatically generated">
            <a:extLst>
              <a:ext uri="{FF2B5EF4-FFF2-40B4-BE49-F238E27FC236}">
                <a16:creationId xmlns:a16="http://schemas.microsoft.com/office/drawing/2014/main" id="{9AB8CEA2-EA63-4797-BA05-56E67008D8A6}"/>
              </a:ext>
            </a:extLst>
          </p:cNvPr>
          <p:cNvPicPr>
            <a:picLocks noGrp="1" noChangeAspect="1"/>
          </p:cNvPicPr>
          <p:nvPr>
            <p:ph type="pic" sz="quarter" idx="10"/>
          </p:nvPr>
        </p:nvPicPr>
        <p:blipFill>
          <a:blip r:embed="rId3"/>
          <a:srcRect t="2048" b="2048"/>
          <a:stretch>
            <a:fillRect/>
          </a:stretch>
        </p:blipFill>
        <p:spPr>
          <a:xfrm>
            <a:off x="0" y="0"/>
            <a:ext cx="9147348" cy="5143500"/>
          </a:xfrm>
        </p:spPr>
      </p:pic>
      <p:sp>
        <p:nvSpPr>
          <p:cNvPr id="12" name="TextBox 11">
            <a:extLst>
              <a:ext uri="{FF2B5EF4-FFF2-40B4-BE49-F238E27FC236}">
                <a16:creationId xmlns:a16="http://schemas.microsoft.com/office/drawing/2014/main" id="{BAB1C312-D76A-4A56-9D1B-15190661AFE3}"/>
              </a:ext>
            </a:extLst>
          </p:cNvPr>
          <p:cNvSpPr txBox="1"/>
          <p:nvPr/>
        </p:nvSpPr>
        <p:spPr>
          <a:xfrm rot="20657690">
            <a:off x="4662719" y="3317583"/>
            <a:ext cx="2659380" cy="457200"/>
          </a:xfrm>
          <a:prstGeom prst="rect">
            <a:avLst/>
          </a:prstGeom>
          <a:noFill/>
        </p:spPr>
        <p:txBody>
          <a:bodyPr wrap="square" rtlCol="0">
            <a:spAutoFit/>
          </a:bodyPr>
          <a:lstStyle/>
          <a:p>
            <a:r>
              <a:rPr lang="en-US" sz="1200" dirty="0">
                <a:latin typeface="+mj-lt"/>
              </a:rPr>
              <a:t>What conversations are you having now about unconscious bias?</a:t>
            </a:r>
          </a:p>
        </p:txBody>
      </p:sp>
      <p:sp>
        <p:nvSpPr>
          <p:cNvPr id="13" name="TextBox 12">
            <a:extLst>
              <a:ext uri="{FF2B5EF4-FFF2-40B4-BE49-F238E27FC236}">
                <a16:creationId xmlns:a16="http://schemas.microsoft.com/office/drawing/2014/main" id="{AF24D231-3509-48F3-966D-8676B2E9539F}"/>
              </a:ext>
            </a:extLst>
          </p:cNvPr>
          <p:cNvSpPr txBox="1"/>
          <p:nvPr/>
        </p:nvSpPr>
        <p:spPr>
          <a:xfrm rot="20638996">
            <a:off x="4380976" y="2846654"/>
            <a:ext cx="2683858" cy="461665"/>
          </a:xfrm>
          <a:prstGeom prst="rect">
            <a:avLst/>
          </a:prstGeom>
          <a:noFill/>
        </p:spPr>
        <p:txBody>
          <a:bodyPr wrap="square" rtlCol="0">
            <a:spAutoFit/>
          </a:bodyPr>
          <a:lstStyle/>
          <a:p>
            <a:r>
              <a:rPr lang="en-US" sz="1200" dirty="0">
                <a:latin typeface="+mj-lt"/>
              </a:rPr>
              <a:t>What steps could you take today to create a culture of sponsorship?</a:t>
            </a:r>
          </a:p>
        </p:txBody>
      </p:sp>
      <p:sp>
        <p:nvSpPr>
          <p:cNvPr id="16" name="Rectangle 15">
            <a:extLst>
              <a:ext uri="{FF2B5EF4-FFF2-40B4-BE49-F238E27FC236}">
                <a16:creationId xmlns:a16="http://schemas.microsoft.com/office/drawing/2014/main" id="{4ECBFFC3-0F4C-461F-8DA9-4A1101A909DB}"/>
              </a:ext>
            </a:extLst>
          </p:cNvPr>
          <p:cNvSpPr/>
          <p:nvPr/>
        </p:nvSpPr>
        <p:spPr>
          <a:xfrm rot="20613579">
            <a:off x="4927020" y="3712595"/>
            <a:ext cx="3140785" cy="461665"/>
          </a:xfrm>
          <a:prstGeom prst="rect">
            <a:avLst/>
          </a:prstGeom>
        </p:spPr>
        <p:txBody>
          <a:bodyPr wrap="square">
            <a:spAutoFit/>
          </a:bodyPr>
          <a:lstStyle/>
          <a:p>
            <a:r>
              <a:rPr lang="en-US" sz="1200" dirty="0">
                <a:latin typeface="+mj-lt"/>
              </a:rPr>
              <a:t>How can you help facilitate conversations about allyship &amp; advocacy?</a:t>
            </a:r>
          </a:p>
        </p:txBody>
      </p:sp>
      <p:cxnSp>
        <p:nvCxnSpPr>
          <p:cNvPr id="18" name="Straight Connector 17">
            <a:extLst>
              <a:ext uri="{FF2B5EF4-FFF2-40B4-BE49-F238E27FC236}">
                <a16:creationId xmlns:a16="http://schemas.microsoft.com/office/drawing/2014/main" id="{E41698E0-7045-4CAC-A8DE-121300FBD45B}"/>
              </a:ext>
            </a:extLst>
          </p:cNvPr>
          <p:cNvCxnSpPr/>
          <p:nvPr/>
        </p:nvCxnSpPr>
        <p:spPr>
          <a:xfrm>
            <a:off x="4347181" y="3355734"/>
            <a:ext cx="950315" cy="1719965"/>
          </a:xfrm>
          <a:prstGeom prst="line">
            <a:avLst/>
          </a:prstGeom>
        </p:spPr>
        <p:style>
          <a:lnRef idx="1">
            <a:schemeClr val="accent1"/>
          </a:lnRef>
          <a:fillRef idx="0">
            <a:schemeClr val="accent1"/>
          </a:fillRef>
          <a:effectRef idx="0">
            <a:schemeClr val="accent1"/>
          </a:effectRef>
          <a:fontRef idx="minor">
            <a:schemeClr val="tx1"/>
          </a:fontRef>
        </p:style>
      </p:cxnSp>
      <p:sp>
        <p:nvSpPr>
          <p:cNvPr id="19" name="Freeform 690">
            <a:extLst>
              <a:ext uri="{FF2B5EF4-FFF2-40B4-BE49-F238E27FC236}">
                <a16:creationId xmlns:a16="http://schemas.microsoft.com/office/drawing/2014/main" id="{B549A23C-9C58-493A-8CF1-A263C37BC323}"/>
              </a:ext>
            </a:extLst>
          </p:cNvPr>
          <p:cNvSpPr>
            <a:spLocks noChangeAspect="1"/>
          </p:cNvSpPr>
          <p:nvPr/>
        </p:nvSpPr>
        <p:spPr bwMode="auto">
          <a:xfrm rot="20448550">
            <a:off x="4130721" y="3396572"/>
            <a:ext cx="241152" cy="229831"/>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690">
            <a:extLst>
              <a:ext uri="{FF2B5EF4-FFF2-40B4-BE49-F238E27FC236}">
                <a16:creationId xmlns:a16="http://schemas.microsoft.com/office/drawing/2014/main" id="{9D72A4EC-C129-485E-A096-B297ED4CD2BA}"/>
              </a:ext>
            </a:extLst>
          </p:cNvPr>
          <p:cNvSpPr>
            <a:spLocks noChangeAspect="1"/>
          </p:cNvSpPr>
          <p:nvPr/>
        </p:nvSpPr>
        <p:spPr bwMode="auto">
          <a:xfrm rot="20448550">
            <a:off x="4653670" y="4394648"/>
            <a:ext cx="241152" cy="229831"/>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690">
            <a:extLst>
              <a:ext uri="{FF2B5EF4-FFF2-40B4-BE49-F238E27FC236}">
                <a16:creationId xmlns:a16="http://schemas.microsoft.com/office/drawing/2014/main" id="{9249BA5A-8EEC-41FA-AAC3-405C678E413B}"/>
              </a:ext>
            </a:extLst>
          </p:cNvPr>
          <p:cNvSpPr>
            <a:spLocks noChangeAspect="1"/>
          </p:cNvSpPr>
          <p:nvPr/>
        </p:nvSpPr>
        <p:spPr bwMode="auto">
          <a:xfrm rot="20448550">
            <a:off x="4378255" y="3907571"/>
            <a:ext cx="241152" cy="229831"/>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690">
            <a:extLst>
              <a:ext uri="{FF2B5EF4-FFF2-40B4-BE49-F238E27FC236}">
                <a16:creationId xmlns:a16="http://schemas.microsoft.com/office/drawing/2014/main" id="{3712C642-C7A7-4B60-9A11-769896D96D32}"/>
              </a:ext>
            </a:extLst>
          </p:cNvPr>
          <p:cNvSpPr>
            <a:spLocks noChangeAspect="1"/>
          </p:cNvSpPr>
          <p:nvPr/>
        </p:nvSpPr>
        <p:spPr bwMode="auto">
          <a:xfrm rot="20448550">
            <a:off x="4853412" y="4873439"/>
            <a:ext cx="241152" cy="229831"/>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13">
            <a:extLst>
              <a:ext uri="{FF2B5EF4-FFF2-40B4-BE49-F238E27FC236}">
                <a16:creationId xmlns:a16="http://schemas.microsoft.com/office/drawing/2014/main" id="{6F6BCAE9-BECC-4F1F-ABE5-102E4777E615}"/>
              </a:ext>
            </a:extLst>
          </p:cNvPr>
          <p:cNvSpPr/>
          <p:nvPr/>
        </p:nvSpPr>
        <p:spPr>
          <a:xfrm rot="20613579">
            <a:off x="5202434" y="4239845"/>
            <a:ext cx="3140785" cy="461665"/>
          </a:xfrm>
          <a:prstGeom prst="rect">
            <a:avLst/>
          </a:prstGeom>
        </p:spPr>
        <p:txBody>
          <a:bodyPr wrap="square">
            <a:spAutoFit/>
          </a:bodyPr>
          <a:lstStyle/>
          <a:p>
            <a:r>
              <a:rPr lang="en-US" sz="1200" dirty="0">
                <a:latin typeface="+mj-lt"/>
              </a:rPr>
              <a:t>Watch Bryan Stevenson’s TED talk</a:t>
            </a:r>
          </a:p>
          <a:p>
            <a:r>
              <a:rPr lang="en-US" sz="1200" dirty="0">
                <a:latin typeface="+mj-lt"/>
              </a:rPr>
              <a:t>“We need to talk about an injustice”</a:t>
            </a:r>
          </a:p>
        </p:txBody>
      </p:sp>
    </p:spTree>
    <p:extLst>
      <p:ext uri="{BB962C8B-B14F-4D97-AF65-F5344CB8AC3E}">
        <p14:creationId xmlns:p14="http://schemas.microsoft.com/office/powerpoint/2010/main" val="2104025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9" grpId="0" animBg="1"/>
      <p:bldP spid="20" grpId="0" animBg="1"/>
      <p:bldP spid="21" grpId="0" animBg="1"/>
      <p:bldP spid="10"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9E0ED-7D94-439F-81C6-8608FF2A4DA2}"/>
              </a:ext>
            </a:extLst>
          </p:cNvPr>
          <p:cNvSpPr>
            <a:spLocks noGrp="1"/>
          </p:cNvSpPr>
          <p:nvPr>
            <p:ph type="title"/>
          </p:nvPr>
        </p:nvSpPr>
        <p:spPr>
          <a:xfrm>
            <a:off x="507181" y="1649412"/>
            <a:ext cx="3808797" cy="1824038"/>
          </a:xfrm>
        </p:spPr>
        <p:txBody>
          <a:bodyPr/>
          <a:lstStyle/>
          <a:p>
            <a:r>
              <a:rPr lang="en-US" sz="2400" dirty="0">
                <a:solidFill>
                  <a:schemeClr val="bg2"/>
                </a:solidFill>
                <a:cs typeface="CiscoSansTT ExtraLight" panose="020B0303020201020303" pitchFamily="34" charset="0"/>
              </a:rPr>
              <a:t>Start where you are. </a:t>
            </a:r>
            <a:br>
              <a:rPr lang="en-US" sz="2400" dirty="0">
                <a:solidFill>
                  <a:schemeClr val="bg2"/>
                </a:solidFill>
                <a:cs typeface="CiscoSansTT ExtraLight" panose="020B0303020201020303" pitchFamily="34" charset="0"/>
              </a:rPr>
            </a:br>
            <a:r>
              <a:rPr lang="en-US" sz="2400" dirty="0">
                <a:solidFill>
                  <a:schemeClr val="bg2"/>
                </a:solidFill>
                <a:cs typeface="CiscoSansTT ExtraLight" panose="020B0303020201020303" pitchFamily="34" charset="0"/>
              </a:rPr>
              <a:t>Use what you have. </a:t>
            </a:r>
            <a:br>
              <a:rPr lang="en-US" sz="2400" dirty="0">
                <a:solidFill>
                  <a:schemeClr val="bg2"/>
                </a:solidFill>
                <a:cs typeface="CiscoSansTT ExtraLight" panose="020B0303020201020303" pitchFamily="34" charset="0"/>
              </a:rPr>
            </a:br>
            <a:r>
              <a:rPr lang="en-US" sz="2400" dirty="0">
                <a:solidFill>
                  <a:schemeClr val="bg2"/>
                </a:solidFill>
                <a:cs typeface="CiscoSansTT ExtraLight" panose="020B0303020201020303" pitchFamily="34" charset="0"/>
              </a:rPr>
              <a:t>Do what you can.</a:t>
            </a:r>
            <a:br>
              <a:rPr lang="en-US" sz="2400" dirty="0">
                <a:solidFill>
                  <a:schemeClr val="bg2"/>
                </a:solidFill>
                <a:cs typeface="CiscoSansTT ExtraLight" panose="020B0303020201020303" pitchFamily="34" charset="0"/>
              </a:rPr>
            </a:br>
            <a:br>
              <a:rPr lang="en-US" sz="2400" dirty="0">
                <a:solidFill>
                  <a:schemeClr val="bg2"/>
                </a:solidFill>
                <a:cs typeface="CiscoSansTT ExtraLight" panose="020B0303020201020303" pitchFamily="34" charset="0"/>
              </a:rPr>
            </a:br>
            <a:br>
              <a:rPr lang="en-US" sz="2400" dirty="0">
                <a:solidFill>
                  <a:schemeClr val="bg2"/>
                </a:solidFill>
                <a:cs typeface="CiscoSansTT ExtraLight" panose="020B0303020201020303" pitchFamily="34" charset="0"/>
              </a:rPr>
            </a:br>
            <a:r>
              <a:rPr lang="en-US" sz="2400" dirty="0">
                <a:solidFill>
                  <a:schemeClr val="bg2"/>
                </a:solidFill>
              </a:rPr>
              <a:t>~Arthur Ashe</a:t>
            </a:r>
            <a:br>
              <a:rPr lang="en-US" dirty="0">
                <a:solidFill>
                  <a:srgbClr val="0070C0"/>
                </a:solidFill>
              </a:rPr>
            </a:br>
            <a:endParaRPr lang="en-US" dirty="0"/>
          </a:p>
        </p:txBody>
      </p:sp>
      <p:pic>
        <p:nvPicPr>
          <p:cNvPr id="5" name="Picture Placeholder 4" descr="A person holding a racket on a court&#10;&#10;Description automatically generated">
            <a:extLst>
              <a:ext uri="{FF2B5EF4-FFF2-40B4-BE49-F238E27FC236}">
                <a16:creationId xmlns:a16="http://schemas.microsoft.com/office/drawing/2014/main" id="{8A621AA5-77C1-4F81-9A0F-80FB2FF2F15A}"/>
              </a:ext>
            </a:extLst>
          </p:cNvPr>
          <p:cNvPicPr>
            <a:picLocks noGrp="1" noChangeAspect="1"/>
          </p:cNvPicPr>
          <p:nvPr>
            <p:ph type="pic" sz="quarter" idx="10"/>
          </p:nvPr>
        </p:nvPicPr>
        <p:blipFill>
          <a:blip r:embed="rId3"/>
          <a:srcRect l="188" r="188"/>
          <a:stretch>
            <a:fillRect/>
          </a:stretch>
        </p:blipFill>
        <p:spPr/>
      </p:pic>
      <p:sp>
        <p:nvSpPr>
          <p:cNvPr id="6" name="TextBox 5">
            <a:extLst>
              <a:ext uri="{FF2B5EF4-FFF2-40B4-BE49-F238E27FC236}">
                <a16:creationId xmlns:a16="http://schemas.microsoft.com/office/drawing/2014/main" id="{3BE72372-BA20-4036-A333-A9EB95E1C7FB}"/>
              </a:ext>
            </a:extLst>
          </p:cNvPr>
          <p:cNvSpPr txBox="1"/>
          <p:nvPr/>
        </p:nvSpPr>
        <p:spPr>
          <a:xfrm>
            <a:off x="437766" y="844964"/>
            <a:ext cx="492443" cy="1200329"/>
          </a:xfrm>
          <a:prstGeom prst="rect">
            <a:avLst/>
          </a:prstGeom>
          <a:noFill/>
        </p:spPr>
        <p:txBody>
          <a:bodyPr wrap="none" rtlCol="0">
            <a:spAutoFit/>
          </a:bodyPr>
          <a:lstStyle/>
          <a:p>
            <a:r>
              <a:rPr lang="en-US" sz="7200" dirty="0">
                <a:solidFill>
                  <a:schemeClr val="bg2"/>
                </a:solidFill>
                <a:cs typeface="CiscoSansTT ExtraLight" panose="020B0303020201020303" pitchFamily="34" charset="0"/>
              </a:rPr>
              <a:t>“</a:t>
            </a:r>
            <a:endParaRPr lang="en-US" sz="7200" dirty="0">
              <a:latin typeface="+mn-lt"/>
            </a:endParaRPr>
          </a:p>
        </p:txBody>
      </p:sp>
      <p:sp>
        <p:nvSpPr>
          <p:cNvPr id="7" name="TextBox 6">
            <a:extLst>
              <a:ext uri="{FF2B5EF4-FFF2-40B4-BE49-F238E27FC236}">
                <a16:creationId xmlns:a16="http://schemas.microsoft.com/office/drawing/2014/main" id="{209C56FA-491E-43B3-A744-C5FF019D8716}"/>
              </a:ext>
            </a:extLst>
          </p:cNvPr>
          <p:cNvSpPr txBox="1"/>
          <p:nvPr/>
        </p:nvSpPr>
        <p:spPr>
          <a:xfrm>
            <a:off x="2909321" y="2101519"/>
            <a:ext cx="492443" cy="1200329"/>
          </a:xfrm>
          <a:prstGeom prst="rect">
            <a:avLst/>
          </a:prstGeom>
          <a:noFill/>
        </p:spPr>
        <p:txBody>
          <a:bodyPr wrap="none" rtlCol="0">
            <a:spAutoFit/>
          </a:bodyPr>
          <a:lstStyle/>
          <a:p>
            <a:pPr algn="r"/>
            <a:r>
              <a:rPr lang="en-US" sz="7200" dirty="0">
                <a:solidFill>
                  <a:schemeClr val="bg2"/>
                </a:solidFill>
                <a:cs typeface="CiscoSansTT ExtraLight" panose="020B0303020201020303" pitchFamily="34" charset="0"/>
              </a:rPr>
              <a:t>”</a:t>
            </a:r>
            <a:endParaRPr lang="en-US" sz="7200" dirty="0">
              <a:latin typeface="+mn-lt"/>
            </a:endParaRPr>
          </a:p>
        </p:txBody>
      </p:sp>
    </p:spTree>
    <p:extLst>
      <p:ext uri="{BB962C8B-B14F-4D97-AF65-F5344CB8AC3E}">
        <p14:creationId xmlns:p14="http://schemas.microsoft.com/office/powerpoint/2010/main" val="24780550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50765" y="1494529"/>
            <a:ext cx="7598042" cy="2569946"/>
          </a:xfrm>
        </p:spPr>
        <p:txBody>
          <a:bodyPr/>
          <a:lstStyle/>
          <a:p>
            <a:r>
              <a:rPr lang="en-US" sz="4400" b="1" dirty="0"/>
              <a:t>Questions</a:t>
            </a:r>
            <a:br>
              <a:rPr lang="en-US" sz="4400" b="1" dirty="0"/>
            </a:br>
            <a:br>
              <a:rPr lang="en-US" sz="4400" b="1" dirty="0"/>
            </a:br>
            <a:br>
              <a:rPr lang="en-US" sz="4400" b="1" dirty="0"/>
            </a:br>
            <a:endParaRPr lang="en-US" sz="3200" dirty="0"/>
          </a:p>
        </p:txBody>
      </p:sp>
      <p:grpSp>
        <p:nvGrpSpPr>
          <p:cNvPr id="4" name="Group 3"/>
          <p:cNvGrpSpPr>
            <a:grpSpLocks noChangeAspect="1"/>
          </p:cNvGrpSpPr>
          <p:nvPr/>
        </p:nvGrpSpPr>
        <p:grpSpPr>
          <a:xfrm>
            <a:off x="7011308" y="1639522"/>
            <a:ext cx="711684" cy="1148751"/>
            <a:chOff x="8556512" y="2367556"/>
            <a:chExt cx="367989" cy="593982"/>
          </a:xfrm>
        </p:grpSpPr>
        <p:sp>
          <p:nvSpPr>
            <p:cNvPr id="5" name="Freeform 534"/>
            <p:cNvSpPr>
              <a:spLocks noChangeAspect="1"/>
            </p:cNvSpPr>
            <p:nvPr/>
          </p:nvSpPr>
          <p:spPr bwMode="auto">
            <a:xfrm>
              <a:off x="8556512" y="2367556"/>
              <a:ext cx="367989" cy="243993"/>
            </a:xfrm>
            <a:custGeom>
              <a:avLst/>
              <a:gdLst>
                <a:gd name="T0" fmla="*/ 78 w 156"/>
                <a:gd name="T1" fmla="*/ 0 h 103"/>
                <a:gd name="T2" fmla="*/ 0 w 156"/>
                <a:gd name="T3" fmla="*/ 78 h 103"/>
                <a:gd name="T4" fmla="*/ 25 w 156"/>
                <a:gd name="T5" fmla="*/ 103 h 103"/>
                <a:gd name="T6" fmla="*/ 51 w 156"/>
                <a:gd name="T7" fmla="*/ 78 h 103"/>
                <a:gd name="T8" fmla="*/ 78 w 156"/>
                <a:gd name="T9" fmla="*/ 51 h 103"/>
                <a:gd name="T10" fmla="*/ 105 w 156"/>
                <a:gd name="T11" fmla="*/ 78 h 103"/>
                <a:gd name="T12" fmla="*/ 105 w 156"/>
                <a:gd name="T13" fmla="*/ 78 h 103"/>
                <a:gd name="T14" fmla="*/ 130 w 156"/>
                <a:gd name="T15" fmla="*/ 52 h 103"/>
                <a:gd name="T16" fmla="*/ 156 w 156"/>
                <a:gd name="T17" fmla="*/ 78 h 103"/>
                <a:gd name="T18" fmla="*/ 78 w 156"/>
                <a:gd name="T1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103">
                  <a:moveTo>
                    <a:pt x="78" y="0"/>
                  </a:moveTo>
                  <a:cubicBezTo>
                    <a:pt x="35" y="0"/>
                    <a:pt x="0" y="35"/>
                    <a:pt x="0" y="78"/>
                  </a:cubicBezTo>
                  <a:cubicBezTo>
                    <a:pt x="0" y="92"/>
                    <a:pt x="11" y="103"/>
                    <a:pt x="25" y="103"/>
                  </a:cubicBezTo>
                  <a:cubicBezTo>
                    <a:pt x="39" y="103"/>
                    <a:pt x="51" y="92"/>
                    <a:pt x="51" y="78"/>
                  </a:cubicBezTo>
                  <a:cubicBezTo>
                    <a:pt x="51" y="63"/>
                    <a:pt x="63" y="51"/>
                    <a:pt x="78" y="51"/>
                  </a:cubicBezTo>
                  <a:cubicBezTo>
                    <a:pt x="93" y="51"/>
                    <a:pt x="105" y="63"/>
                    <a:pt x="105" y="78"/>
                  </a:cubicBezTo>
                  <a:cubicBezTo>
                    <a:pt x="105" y="78"/>
                    <a:pt x="105" y="78"/>
                    <a:pt x="105" y="78"/>
                  </a:cubicBezTo>
                  <a:cubicBezTo>
                    <a:pt x="105" y="64"/>
                    <a:pt x="116" y="52"/>
                    <a:pt x="130" y="52"/>
                  </a:cubicBezTo>
                  <a:cubicBezTo>
                    <a:pt x="144" y="52"/>
                    <a:pt x="156" y="64"/>
                    <a:pt x="156" y="78"/>
                  </a:cubicBezTo>
                  <a:cubicBezTo>
                    <a:pt x="156" y="35"/>
                    <a:pt x="121" y="0"/>
                    <a:pt x="78" y="0"/>
                  </a:cubicBezTo>
                </a:path>
              </a:pathLst>
            </a:custGeom>
            <a:solidFill>
              <a:schemeClr val="accent2"/>
            </a:solidFill>
            <a:ln w="3175">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6" name="Oval 535"/>
            <p:cNvSpPr>
              <a:spLocks noChangeAspect="1" noChangeArrowheads="1"/>
            </p:cNvSpPr>
            <p:nvPr/>
          </p:nvSpPr>
          <p:spPr bwMode="auto">
            <a:xfrm>
              <a:off x="8681508" y="2845542"/>
              <a:ext cx="115996" cy="115996"/>
            </a:xfrm>
            <a:prstGeom prst="ellipse">
              <a:avLst/>
            </a:prstGeom>
            <a:solidFill>
              <a:schemeClr val="accent1">
                <a:lumMod val="60000"/>
                <a:lumOff val="40000"/>
              </a:schemeClr>
            </a:solidFill>
            <a:ln w="317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7" name="Freeform 536"/>
            <p:cNvSpPr>
              <a:spLocks noChangeAspect="1"/>
            </p:cNvSpPr>
            <p:nvPr/>
          </p:nvSpPr>
          <p:spPr bwMode="auto">
            <a:xfrm>
              <a:off x="8678508" y="2551551"/>
              <a:ext cx="245992" cy="245992"/>
            </a:xfrm>
            <a:custGeom>
              <a:avLst/>
              <a:gdLst>
                <a:gd name="T0" fmla="*/ 104 w 104"/>
                <a:gd name="T1" fmla="*/ 0 h 104"/>
                <a:gd name="T2" fmla="*/ 78 w 104"/>
                <a:gd name="T3" fmla="*/ 25 h 104"/>
                <a:gd name="T4" fmla="*/ 53 w 104"/>
                <a:gd name="T5" fmla="*/ 0 h 104"/>
                <a:gd name="T6" fmla="*/ 53 w 104"/>
                <a:gd name="T7" fmla="*/ 0 h 104"/>
                <a:gd name="T8" fmla="*/ 37 w 104"/>
                <a:gd name="T9" fmla="*/ 24 h 104"/>
                <a:gd name="T10" fmla="*/ 0 w 104"/>
                <a:gd name="T11" fmla="*/ 78 h 104"/>
                <a:gd name="T12" fmla="*/ 26 w 104"/>
                <a:gd name="T13" fmla="*/ 104 h 104"/>
                <a:gd name="T14" fmla="*/ 51 w 104"/>
                <a:gd name="T15" fmla="*/ 78 h 104"/>
                <a:gd name="T16" fmla="*/ 59 w 104"/>
                <a:gd name="T17" fmla="*/ 70 h 104"/>
                <a:gd name="T18" fmla="*/ 104 w 104"/>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104" y="0"/>
                  </a:moveTo>
                  <a:cubicBezTo>
                    <a:pt x="104" y="14"/>
                    <a:pt x="92" y="25"/>
                    <a:pt x="78" y="25"/>
                  </a:cubicBezTo>
                  <a:cubicBezTo>
                    <a:pt x="64" y="25"/>
                    <a:pt x="53" y="14"/>
                    <a:pt x="53" y="0"/>
                  </a:cubicBezTo>
                  <a:cubicBezTo>
                    <a:pt x="53" y="0"/>
                    <a:pt x="53" y="0"/>
                    <a:pt x="53" y="0"/>
                  </a:cubicBezTo>
                  <a:cubicBezTo>
                    <a:pt x="53" y="10"/>
                    <a:pt x="47" y="20"/>
                    <a:pt x="37" y="24"/>
                  </a:cubicBezTo>
                  <a:cubicBezTo>
                    <a:pt x="15" y="35"/>
                    <a:pt x="0" y="56"/>
                    <a:pt x="0" y="78"/>
                  </a:cubicBezTo>
                  <a:cubicBezTo>
                    <a:pt x="0" y="92"/>
                    <a:pt x="12" y="104"/>
                    <a:pt x="26" y="104"/>
                  </a:cubicBezTo>
                  <a:cubicBezTo>
                    <a:pt x="40" y="104"/>
                    <a:pt x="51" y="93"/>
                    <a:pt x="51" y="78"/>
                  </a:cubicBezTo>
                  <a:cubicBezTo>
                    <a:pt x="52" y="77"/>
                    <a:pt x="54" y="73"/>
                    <a:pt x="59" y="70"/>
                  </a:cubicBezTo>
                  <a:cubicBezTo>
                    <a:pt x="86" y="57"/>
                    <a:pt x="104" y="30"/>
                    <a:pt x="104" y="0"/>
                  </a:cubicBezTo>
                </a:path>
              </a:pathLst>
            </a:custGeom>
            <a:solidFill>
              <a:schemeClr val="accent1">
                <a:lumMod val="60000"/>
                <a:lumOff val="40000"/>
              </a:schemeClr>
            </a:solidFill>
            <a:ln w="3175">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8" name="Freeform 537"/>
            <p:cNvSpPr>
              <a:spLocks noChangeAspect="1"/>
            </p:cNvSpPr>
            <p:nvPr/>
          </p:nvSpPr>
          <p:spPr bwMode="auto">
            <a:xfrm>
              <a:off x="8804505" y="2490552"/>
              <a:ext cx="119996" cy="120996"/>
            </a:xfrm>
            <a:custGeom>
              <a:avLst/>
              <a:gdLst>
                <a:gd name="T0" fmla="*/ 25 w 51"/>
                <a:gd name="T1" fmla="*/ 0 h 51"/>
                <a:gd name="T2" fmla="*/ 0 w 51"/>
                <a:gd name="T3" fmla="*/ 26 h 51"/>
                <a:gd name="T4" fmla="*/ 0 w 51"/>
                <a:gd name="T5" fmla="*/ 26 h 51"/>
                <a:gd name="T6" fmla="*/ 0 w 51"/>
                <a:gd name="T7" fmla="*/ 26 h 51"/>
                <a:gd name="T8" fmla="*/ 25 w 51"/>
                <a:gd name="T9" fmla="*/ 51 h 51"/>
                <a:gd name="T10" fmla="*/ 51 w 51"/>
                <a:gd name="T11" fmla="*/ 26 h 51"/>
                <a:gd name="T12" fmla="*/ 51 w 51"/>
                <a:gd name="T13" fmla="*/ 26 h 51"/>
                <a:gd name="T14" fmla="*/ 51 w 51"/>
                <a:gd name="T15" fmla="*/ 26 h 51"/>
                <a:gd name="T16" fmla="*/ 25 w 5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1">
                  <a:moveTo>
                    <a:pt x="25" y="0"/>
                  </a:moveTo>
                  <a:cubicBezTo>
                    <a:pt x="11" y="0"/>
                    <a:pt x="0" y="12"/>
                    <a:pt x="0" y="26"/>
                  </a:cubicBezTo>
                  <a:cubicBezTo>
                    <a:pt x="0" y="26"/>
                    <a:pt x="0" y="26"/>
                    <a:pt x="0" y="26"/>
                  </a:cubicBezTo>
                  <a:cubicBezTo>
                    <a:pt x="0" y="26"/>
                    <a:pt x="0" y="26"/>
                    <a:pt x="0" y="26"/>
                  </a:cubicBezTo>
                  <a:cubicBezTo>
                    <a:pt x="0" y="40"/>
                    <a:pt x="11" y="51"/>
                    <a:pt x="25" y="51"/>
                  </a:cubicBezTo>
                  <a:cubicBezTo>
                    <a:pt x="39" y="51"/>
                    <a:pt x="51" y="40"/>
                    <a:pt x="51" y="26"/>
                  </a:cubicBezTo>
                  <a:cubicBezTo>
                    <a:pt x="51" y="26"/>
                    <a:pt x="51" y="26"/>
                    <a:pt x="51" y="26"/>
                  </a:cubicBezTo>
                  <a:cubicBezTo>
                    <a:pt x="51" y="26"/>
                    <a:pt x="51" y="26"/>
                    <a:pt x="51" y="26"/>
                  </a:cubicBezTo>
                  <a:cubicBezTo>
                    <a:pt x="51" y="12"/>
                    <a:pt x="39" y="0"/>
                    <a:pt x="25" y="0"/>
                  </a:cubicBezTo>
                </a:path>
              </a:pathLst>
            </a:custGeom>
            <a:solidFill>
              <a:srgbClr val="008C44"/>
            </a:solidFill>
            <a:ln w="3175">
              <a:solidFill>
                <a:srgbClr val="017E18"/>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grpSp>
        <p:nvGrpSpPr>
          <p:cNvPr id="9" name="Group 8"/>
          <p:cNvGrpSpPr>
            <a:grpSpLocks noChangeAspect="1"/>
          </p:cNvGrpSpPr>
          <p:nvPr/>
        </p:nvGrpSpPr>
        <p:grpSpPr>
          <a:xfrm>
            <a:off x="6473870" y="2399691"/>
            <a:ext cx="889910" cy="1432537"/>
            <a:chOff x="8085527" y="2367556"/>
            <a:chExt cx="368989" cy="593982"/>
          </a:xfrm>
        </p:grpSpPr>
        <p:sp>
          <p:nvSpPr>
            <p:cNvPr id="10" name="Freeform 530"/>
            <p:cNvSpPr>
              <a:spLocks noChangeAspect="1"/>
            </p:cNvSpPr>
            <p:nvPr/>
          </p:nvSpPr>
          <p:spPr bwMode="auto">
            <a:xfrm>
              <a:off x="8085527" y="2367556"/>
              <a:ext cx="368989" cy="243993"/>
            </a:xfrm>
            <a:custGeom>
              <a:avLst/>
              <a:gdLst>
                <a:gd name="T0" fmla="*/ 78 w 156"/>
                <a:gd name="T1" fmla="*/ 0 h 103"/>
                <a:gd name="T2" fmla="*/ 0 w 156"/>
                <a:gd name="T3" fmla="*/ 78 h 103"/>
                <a:gd name="T4" fmla="*/ 25 w 156"/>
                <a:gd name="T5" fmla="*/ 103 h 103"/>
                <a:gd name="T6" fmla="*/ 51 w 156"/>
                <a:gd name="T7" fmla="*/ 78 h 103"/>
                <a:gd name="T8" fmla="*/ 78 w 156"/>
                <a:gd name="T9" fmla="*/ 51 h 103"/>
                <a:gd name="T10" fmla="*/ 105 w 156"/>
                <a:gd name="T11" fmla="*/ 78 h 103"/>
                <a:gd name="T12" fmla="*/ 105 w 156"/>
                <a:gd name="T13" fmla="*/ 78 h 103"/>
                <a:gd name="T14" fmla="*/ 130 w 156"/>
                <a:gd name="T15" fmla="*/ 52 h 103"/>
                <a:gd name="T16" fmla="*/ 156 w 156"/>
                <a:gd name="T17" fmla="*/ 78 h 103"/>
                <a:gd name="T18" fmla="*/ 78 w 156"/>
                <a:gd name="T1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103">
                  <a:moveTo>
                    <a:pt x="78" y="0"/>
                  </a:moveTo>
                  <a:cubicBezTo>
                    <a:pt x="35" y="0"/>
                    <a:pt x="0" y="35"/>
                    <a:pt x="0" y="78"/>
                  </a:cubicBezTo>
                  <a:cubicBezTo>
                    <a:pt x="0" y="92"/>
                    <a:pt x="11" y="103"/>
                    <a:pt x="25" y="103"/>
                  </a:cubicBezTo>
                  <a:cubicBezTo>
                    <a:pt x="39" y="103"/>
                    <a:pt x="51" y="92"/>
                    <a:pt x="51" y="78"/>
                  </a:cubicBezTo>
                  <a:cubicBezTo>
                    <a:pt x="51" y="63"/>
                    <a:pt x="63" y="51"/>
                    <a:pt x="78" y="51"/>
                  </a:cubicBezTo>
                  <a:cubicBezTo>
                    <a:pt x="93" y="51"/>
                    <a:pt x="105" y="63"/>
                    <a:pt x="105" y="78"/>
                  </a:cubicBezTo>
                  <a:cubicBezTo>
                    <a:pt x="105" y="78"/>
                    <a:pt x="105" y="78"/>
                    <a:pt x="105" y="78"/>
                  </a:cubicBezTo>
                  <a:cubicBezTo>
                    <a:pt x="105" y="64"/>
                    <a:pt x="116" y="52"/>
                    <a:pt x="130" y="52"/>
                  </a:cubicBezTo>
                  <a:cubicBezTo>
                    <a:pt x="144" y="52"/>
                    <a:pt x="156" y="64"/>
                    <a:pt x="156" y="78"/>
                  </a:cubicBezTo>
                  <a:cubicBezTo>
                    <a:pt x="156" y="35"/>
                    <a:pt x="121" y="0"/>
                    <a:pt x="78" y="0"/>
                  </a:cubicBezTo>
                </a:path>
              </a:pathLst>
            </a:custGeom>
            <a:solidFill>
              <a:schemeClr val="accent5"/>
            </a:solidFill>
            <a:ln w="3175">
              <a:solidFill>
                <a:schemeClr val="accent5"/>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1" name="Oval 531"/>
            <p:cNvSpPr>
              <a:spLocks noChangeAspect="1" noChangeArrowheads="1"/>
            </p:cNvSpPr>
            <p:nvPr/>
          </p:nvSpPr>
          <p:spPr bwMode="auto">
            <a:xfrm>
              <a:off x="8210523" y="2845542"/>
              <a:ext cx="115996" cy="115996"/>
            </a:xfrm>
            <a:prstGeom prst="ellipse">
              <a:avLst/>
            </a:prstGeom>
            <a:solidFill>
              <a:schemeClr val="accent5"/>
            </a:solidFill>
            <a:ln w="3175">
              <a:solidFill>
                <a:schemeClr val="accent5"/>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2" name="Freeform 532"/>
            <p:cNvSpPr>
              <a:spLocks noChangeAspect="1"/>
            </p:cNvSpPr>
            <p:nvPr/>
          </p:nvSpPr>
          <p:spPr bwMode="auto">
            <a:xfrm>
              <a:off x="8208523" y="2551551"/>
              <a:ext cx="245992" cy="245992"/>
            </a:xfrm>
            <a:custGeom>
              <a:avLst/>
              <a:gdLst>
                <a:gd name="T0" fmla="*/ 104 w 104"/>
                <a:gd name="T1" fmla="*/ 0 h 104"/>
                <a:gd name="T2" fmla="*/ 78 w 104"/>
                <a:gd name="T3" fmla="*/ 25 h 104"/>
                <a:gd name="T4" fmla="*/ 53 w 104"/>
                <a:gd name="T5" fmla="*/ 0 h 104"/>
                <a:gd name="T6" fmla="*/ 53 w 104"/>
                <a:gd name="T7" fmla="*/ 0 h 104"/>
                <a:gd name="T8" fmla="*/ 37 w 104"/>
                <a:gd name="T9" fmla="*/ 24 h 104"/>
                <a:gd name="T10" fmla="*/ 0 w 104"/>
                <a:gd name="T11" fmla="*/ 78 h 104"/>
                <a:gd name="T12" fmla="*/ 26 w 104"/>
                <a:gd name="T13" fmla="*/ 104 h 104"/>
                <a:gd name="T14" fmla="*/ 51 w 104"/>
                <a:gd name="T15" fmla="*/ 78 h 104"/>
                <a:gd name="T16" fmla="*/ 59 w 104"/>
                <a:gd name="T17" fmla="*/ 70 h 104"/>
                <a:gd name="T18" fmla="*/ 104 w 104"/>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104" y="0"/>
                  </a:moveTo>
                  <a:cubicBezTo>
                    <a:pt x="104" y="14"/>
                    <a:pt x="92" y="25"/>
                    <a:pt x="78" y="25"/>
                  </a:cubicBezTo>
                  <a:cubicBezTo>
                    <a:pt x="64" y="25"/>
                    <a:pt x="53" y="14"/>
                    <a:pt x="53" y="0"/>
                  </a:cubicBezTo>
                  <a:cubicBezTo>
                    <a:pt x="53" y="0"/>
                    <a:pt x="53" y="0"/>
                    <a:pt x="53" y="0"/>
                  </a:cubicBezTo>
                  <a:cubicBezTo>
                    <a:pt x="53" y="10"/>
                    <a:pt x="47" y="20"/>
                    <a:pt x="37" y="24"/>
                  </a:cubicBezTo>
                  <a:cubicBezTo>
                    <a:pt x="15" y="35"/>
                    <a:pt x="0" y="56"/>
                    <a:pt x="0" y="78"/>
                  </a:cubicBezTo>
                  <a:cubicBezTo>
                    <a:pt x="0" y="92"/>
                    <a:pt x="12" y="104"/>
                    <a:pt x="26" y="104"/>
                  </a:cubicBezTo>
                  <a:cubicBezTo>
                    <a:pt x="40" y="104"/>
                    <a:pt x="51" y="93"/>
                    <a:pt x="51" y="78"/>
                  </a:cubicBezTo>
                  <a:cubicBezTo>
                    <a:pt x="52" y="77"/>
                    <a:pt x="54" y="73"/>
                    <a:pt x="59" y="70"/>
                  </a:cubicBezTo>
                  <a:cubicBezTo>
                    <a:pt x="86" y="57"/>
                    <a:pt x="104" y="30"/>
                    <a:pt x="104" y="0"/>
                  </a:cubicBezTo>
                </a:path>
              </a:pathLst>
            </a:custGeom>
            <a:solidFill>
              <a:schemeClr val="accent1">
                <a:lumMod val="60000"/>
                <a:lumOff val="40000"/>
              </a:schemeClr>
            </a:solidFill>
            <a:ln w="3175">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3" name="Freeform 533"/>
            <p:cNvSpPr>
              <a:spLocks noChangeAspect="1"/>
            </p:cNvSpPr>
            <p:nvPr/>
          </p:nvSpPr>
          <p:spPr bwMode="auto">
            <a:xfrm>
              <a:off x="8333519" y="2490552"/>
              <a:ext cx="120996" cy="120996"/>
            </a:xfrm>
            <a:custGeom>
              <a:avLst/>
              <a:gdLst>
                <a:gd name="T0" fmla="*/ 25 w 51"/>
                <a:gd name="T1" fmla="*/ 0 h 51"/>
                <a:gd name="T2" fmla="*/ 0 w 51"/>
                <a:gd name="T3" fmla="*/ 26 h 51"/>
                <a:gd name="T4" fmla="*/ 0 w 51"/>
                <a:gd name="T5" fmla="*/ 26 h 51"/>
                <a:gd name="T6" fmla="*/ 0 w 51"/>
                <a:gd name="T7" fmla="*/ 26 h 51"/>
                <a:gd name="T8" fmla="*/ 25 w 51"/>
                <a:gd name="T9" fmla="*/ 51 h 51"/>
                <a:gd name="T10" fmla="*/ 51 w 51"/>
                <a:gd name="T11" fmla="*/ 26 h 51"/>
                <a:gd name="T12" fmla="*/ 51 w 51"/>
                <a:gd name="T13" fmla="*/ 26 h 51"/>
                <a:gd name="T14" fmla="*/ 51 w 51"/>
                <a:gd name="T15" fmla="*/ 26 h 51"/>
                <a:gd name="T16" fmla="*/ 25 w 5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1">
                  <a:moveTo>
                    <a:pt x="25" y="0"/>
                  </a:moveTo>
                  <a:cubicBezTo>
                    <a:pt x="11" y="0"/>
                    <a:pt x="0" y="12"/>
                    <a:pt x="0" y="26"/>
                  </a:cubicBezTo>
                  <a:cubicBezTo>
                    <a:pt x="0" y="26"/>
                    <a:pt x="0" y="26"/>
                    <a:pt x="0" y="26"/>
                  </a:cubicBezTo>
                  <a:cubicBezTo>
                    <a:pt x="0" y="26"/>
                    <a:pt x="0" y="26"/>
                    <a:pt x="0" y="26"/>
                  </a:cubicBezTo>
                  <a:cubicBezTo>
                    <a:pt x="0" y="40"/>
                    <a:pt x="11" y="51"/>
                    <a:pt x="25" y="51"/>
                  </a:cubicBezTo>
                  <a:cubicBezTo>
                    <a:pt x="39" y="51"/>
                    <a:pt x="51" y="40"/>
                    <a:pt x="51" y="26"/>
                  </a:cubicBezTo>
                  <a:cubicBezTo>
                    <a:pt x="51" y="26"/>
                    <a:pt x="51" y="26"/>
                    <a:pt x="51" y="26"/>
                  </a:cubicBezTo>
                  <a:cubicBezTo>
                    <a:pt x="51" y="26"/>
                    <a:pt x="51" y="26"/>
                    <a:pt x="51" y="26"/>
                  </a:cubicBezTo>
                  <a:cubicBezTo>
                    <a:pt x="51" y="12"/>
                    <a:pt x="39" y="0"/>
                    <a:pt x="25" y="0"/>
                  </a:cubicBezTo>
                </a:path>
              </a:pathLst>
            </a:custGeom>
            <a:solidFill>
              <a:srgbClr val="49DAFF"/>
            </a:solidFill>
            <a:ln w="3175">
              <a:solidFill>
                <a:srgbClr val="49DAFF"/>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grpSp>
        <p:nvGrpSpPr>
          <p:cNvPr id="14" name="Group 13"/>
          <p:cNvGrpSpPr>
            <a:grpSpLocks noChangeAspect="1"/>
          </p:cNvGrpSpPr>
          <p:nvPr/>
        </p:nvGrpSpPr>
        <p:grpSpPr>
          <a:xfrm>
            <a:off x="5172080" y="1321483"/>
            <a:ext cx="1635590" cy="2632899"/>
            <a:chOff x="8085527" y="2367556"/>
            <a:chExt cx="368989" cy="593982"/>
          </a:xfrm>
        </p:grpSpPr>
        <p:sp>
          <p:nvSpPr>
            <p:cNvPr id="15" name="Freeform 530"/>
            <p:cNvSpPr>
              <a:spLocks noChangeAspect="1"/>
            </p:cNvSpPr>
            <p:nvPr/>
          </p:nvSpPr>
          <p:spPr bwMode="auto">
            <a:xfrm>
              <a:off x="8085527" y="2367556"/>
              <a:ext cx="368989" cy="243993"/>
            </a:xfrm>
            <a:custGeom>
              <a:avLst/>
              <a:gdLst>
                <a:gd name="T0" fmla="*/ 78 w 156"/>
                <a:gd name="T1" fmla="*/ 0 h 103"/>
                <a:gd name="T2" fmla="*/ 0 w 156"/>
                <a:gd name="T3" fmla="*/ 78 h 103"/>
                <a:gd name="T4" fmla="*/ 25 w 156"/>
                <a:gd name="T5" fmla="*/ 103 h 103"/>
                <a:gd name="T6" fmla="*/ 51 w 156"/>
                <a:gd name="T7" fmla="*/ 78 h 103"/>
                <a:gd name="T8" fmla="*/ 78 w 156"/>
                <a:gd name="T9" fmla="*/ 51 h 103"/>
                <a:gd name="T10" fmla="*/ 105 w 156"/>
                <a:gd name="T11" fmla="*/ 78 h 103"/>
                <a:gd name="T12" fmla="*/ 105 w 156"/>
                <a:gd name="T13" fmla="*/ 78 h 103"/>
                <a:gd name="T14" fmla="*/ 130 w 156"/>
                <a:gd name="T15" fmla="*/ 52 h 103"/>
                <a:gd name="T16" fmla="*/ 156 w 156"/>
                <a:gd name="T17" fmla="*/ 78 h 103"/>
                <a:gd name="T18" fmla="*/ 78 w 156"/>
                <a:gd name="T1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103">
                  <a:moveTo>
                    <a:pt x="78" y="0"/>
                  </a:moveTo>
                  <a:cubicBezTo>
                    <a:pt x="35" y="0"/>
                    <a:pt x="0" y="35"/>
                    <a:pt x="0" y="78"/>
                  </a:cubicBezTo>
                  <a:cubicBezTo>
                    <a:pt x="0" y="92"/>
                    <a:pt x="11" y="103"/>
                    <a:pt x="25" y="103"/>
                  </a:cubicBezTo>
                  <a:cubicBezTo>
                    <a:pt x="39" y="103"/>
                    <a:pt x="51" y="92"/>
                    <a:pt x="51" y="78"/>
                  </a:cubicBezTo>
                  <a:cubicBezTo>
                    <a:pt x="51" y="63"/>
                    <a:pt x="63" y="51"/>
                    <a:pt x="78" y="51"/>
                  </a:cubicBezTo>
                  <a:cubicBezTo>
                    <a:pt x="93" y="51"/>
                    <a:pt x="105" y="63"/>
                    <a:pt x="105" y="78"/>
                  </a:cubicBezTo>
                  <a:cubicBezTo>
                    <a:pt x="105" y="78"/>
                    <a:pt x="105" y="78"/>
                    <a:pt x="105" y="78"/>
                  </a:cubicBezTo>
                  <a:cubicBezTo>
                    <a:pt x="105" y="64"/>
                    <a:pt x="116" y="52"/>
                    <a:pt x="130" y="52"/>
                  </a:cubicBezTo>
                  <a:cubicBezTo>
                    <a:pt x="144" y="52"/>
                    <a:pt x="156" y="64"/>
                    <a:pt x="156" y="78"/>
                  </a:cubicBezTo>
                  <a:cubicBezTo>
                    <a:pt x="156" y="35"/>
                    <a:pt x="121" y="0"/>
                    <a:pt x="78" y="0"/>
                  </a:cubicBezTo>
                </a:path>
              </a:pathLst>
            </a:custGeom>
            <a:solidFill>
              <a:schemeClr val="accent1">
                <a:lumMod val="60000"/>
                <a:lumOff val="40000"/>
              </a:schemeClr>
            </a:solidFill>
            <a:ln w="3175">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6" name="Oval 531"/>
            <p:cNvSpPr>
              <a:spLocks noChangeAspect="1" noChangeArrowheads="1"/>
            </p:cNvSpPr>
            <p:nvPr/>
          </p:nvSpPr>
          <p:spPr bwMode="auto">
            <a:xfrm>
              <a:off x="8210523" y="2845542"/>
              <a:ext cx="115996" cy="115996"/>
            </a:xfrm>
            <a:prstGeom prst="ellipse">
              <a:avLst/>
            </a:prstGeom>
            <a:solidFill>
              <a:schemeClr val="accent3"/>
            </a:solidFill>
            <a:ln w="3175">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7" name="Freeform 532"/>
            <p:cNvSpPr>
              <a:spLocks noChangeAspect="1"/>
            </p:cNvSpPr>
            <p:nvPr/>
          </p:nvSpPr>
          <p:spPr bwMode="auto">
            <a:xfrm>
              <a:off x="8208523" y="2551551"/>
              <a:ext cx="245992" cy="245992"/>
            </a:xfrm>
            <a:custGeom>
              <a:avLst/>
              <a:gdLst>
                <a:gd name="T0" fmla="*/ 104 w 104"/>
                <a:gd name="T1" fmla="*/ 0 h 104"/>
                <a:gd name="T2" fmla="*/ 78 w 104"/>
                <a:gd name="T3" fmla="*/ 25 h 104"/>
                <a:gd name="T4" fmla="*/ 53 w 104"/>
                <a:gd name="T5" fmla="*/ 0 h 104"/>
                <a:gd name="T6" fmla="*/ 53 w 104"/>
                <a:gd name="T7" fmla="*/ 0 h 104"/>
                <a:gd name="T8" fmla="*/ 37 w 104"/>
                <a:gd name="T9" fmla="*/ 24 h 104"/>
                <a:gd name="T10" fmla="*/ 0 w 104"/>
                <a:gd name="T11" fmla="*/ 78 h 104"/>
                <a:gd name="T12" fmla="*/ 26 w 104"/>
                <a:gd name="T13" fmla="*/ 104 h 104"/>
                <a:gd name="T14" fmla="*/ 51 w 104"/>
                <a:gd name="T15" fmla="*/ 78 h 104"/>
                <a:gd name="T16" fmla="*/ 59 w 104"/>
                <a:gd name="T17" fmla="*/ 70 h 104"/>
                <a:gd name="T18" fmla="*/ 104 w 104"/>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104" y="0"/>
                  </a:moveTo>
                  <a:cubicBezTo>
                    <a:pt x="104" y="14"/>
                    <a:pt x="92" y="25"/>
                    <a:pt x="78" y="25"/>
                  </a:cubicBezTo>
                  <a:cubicBezTo>
                    <a:pt x="64" y="25"/>
                    <a:pt x="53" y="14"/>
                    <a:pt x="53" y="0"/>
                  </a:cubicBezTo>
                  <a:cubicBezTo>
                    <a:pt x="53" y="0"/>
                    <a:pt x="53" y="0"/>
                    <a:pt x="53" y="0"/>
                  </a:cubicBezTo>
                  <a:cubicBezTo>
                    <a:pt x="53" y="10"/>
                    <a:pt x="47" y="20"/>
                    <a:pt x="37" y="24"/>
                  </a:cubicBezTo>
                  <a:cubicBezTo>
                    <a:pt x="15" y="35"/>
                    <a:pt x="0" y="56"/>
                    <a:pt x="0" y="78"/>
                  </a:cubicBezTo>
                  <a:cubicBezTo>
                    <a:pt x="0" y="92"/>
                    <a:pt x="12" y="104"/>
                    <a:pt x="26" y="104"/>
                  </a:cubicBezTo>
                  <a:cubicBezTo>
                    <a:pt x="40" y="104"/>
                    <a:pt x="51" y="93"/>
                    <a:pt x="51" y="78"/>
                  </a:cubicBezTo>
                  <a:cubicBezTo>
                    <a:pt x="52" y="77"/>
                    <a:pt x="54" y="73"/>
                    <a:pt x="59" y="70"/>
                  </a:cubicBezTo>
                  <a:cubicBezTo>
                    <a:pt x="86" y="57"/>
                    <a:pt x="104" y="30"/>
                    <a:pt x="104" y="0"/>
                  </a:cubicBezTo>
                </a:path>
              </a:pathLst>
            </a:custGeom>
            <a:solidFill>
              <a:schemeClr val="accent3"/>
            </a:solidFill>
            <a:ln w="3175">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8" name="Freeform 533"/>
            <p:cNvSpPr>
              <a:spLocks noChangeAspect="1"/>
            </p:cNvSpPr>
            <p:nvPr/>
          </p:nvSpPr>
          <p:spPr bwMode="auto">
            <a:xfrm>
              <a:off x="8333519" y="2490552"/>
              <a:ext cx="120996" cy="120996"/>
            </a:xfrm>
            <a:custGeom>
              <a:avLst/>
              <a:gdLst>
                <a:gd name="T0" fmla="*/ 25 w 51"/>
                <a:gd name="T1" fmla="*/ 0 h 51"/>
                <a:gd name="T2" fmla="*/ 0 w 51"/>
                <a:gd name="T3" fmla="*/ 26 h 51"/>
                <a:gd name="T4" fmla="*/ 0 w 51"/>
                <a:gd name="T5" fmla="*/ 26 h 51"/>
                <a:gd name="T6" fmla="*/ 0 w 51"/>
                <a:gd name="T7" fmla="*/ 26 h 51"/>
                <a:gd name="T8" fmla="*/ 25 w 51"/>
                <a:gd name="T9" fmla="*/ 51 h 51"/>
                <a:gd name="T10" fmla="*/ 51 w 51"/>
                <a:gd name="T11" fmla="*/ 26 h 51"/>
                <a:gd name="T12" fmla="*/ 51 w 51"/>
                <a:gd name="T13" fmla="*/ 26 h 51"/>
                <a:gd name="T14" fmla="*/ 51 w 51"/>
                <a:gd name="T15" fmla="*/ 26 h 51"/>
                <a:gd name="T16" fmla="*/ 25 w 5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1">
                  <a:moveTo>
                    <a:pt x="25" y="0"/>
                  </a:moveTo>
                  <a:cubicBezTo>
                    <a:pt x="11" y="0"/>
                    <a:pt x="0" y="12"/>
                    <a:pt x="0" y="26"/>
                  </a:cubicBezTo>
                  <a:cubicBezTo>
                    <a:pt x="0" y="26"/>
                    <a:pt x="0" y="26"/>
                    <a:pt x="0" y="26"/>
                  </a:cubicBezTo>
                  <a:cubicBezTo>
                    <a:pt x="0" y="26"/>
                    <a:pt x="0" y="26"/>
                    <a:pt x="0" y="26"/>
                  </a:cubicBezTo>
                  <a:cubicBezTo>
                    <a:pt x="0" y="40"/>
                    <a:pt x="11" y="51"/>
                    <a:pt x="25" y="51"/>
                  </a:cubicBezTo>
                  <a:cubicBezTo>
                    <a:pt x="39" y="51"/>
                    <a:pt x="51" y="40"/>
                    <a:pt x="51" y="26"/>
                  </a:cubicBezTo>
                  <a:cubicBezTo>
                    <a:pt x="51" y="26"/>
                    <a:pt x="51" y="26"/>
                    <a:pt x="51" y="26"/>
                  </a:cubicBezTo>
                  <a:cubicBezTo>
                    <a:pt x="51" y="26"/>
                    <a:pt x="51" y="26"/>
                    <a:pt x="51" y="26"/>
                  </a:cubicBezTo>
                  <a:cubicBezTo>
                    <a:pt x="51" y="12"/>
                    <a:pt x="39" y="0"/>
                    <a:pt x="25" y="0"/>
                  </a:cubicBezTo>
                </a:path>
              </a:pathLst>
            </a:custGeom>
            <a:solidFill>
              <a:schemeClr val="accent3">
                <a:lumMod val="75000"/>
              </a:schemeClr>
            </a:solidFill>
            <a:ln w="3175">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spTree>
    <p:extLst>
      <p:ext uri="{BB962C8B-B14F-4D97-AF65-F5344CB8AC3E}">
        <p14:creationId xmlns:p14="http://schemas.microsoft.com/office/powerpoint/2010/main" val="1650501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EAFA66-3613-4C68-8CCC-33E6A9D03122}"/>
              </a:ext>
            </a:extLst>
          </p:cNvPr>
          <p:cNvSpPr/>
          <p:nvPr/>
        </p:nvSpPr>
        <p:spPr>
          <a:xfrm>
            <a:off x="0" y="1670050"/>
            <a:ext cx="9144000" cy="263525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 name="TextBox 3">
            <a:extLst>
              <a:ext uri="{FF2B5EF4-FFF2-40B4-BE49-F238E27FC236}">
                <a16:creationId xmlns:a16="http://schemas.microsoft.com/office/drawing/2014/main" id="{515961BD-F004-48FD-9D14-EE8E9E057113}"/>
              </a:ext>
            </a:extLst>
          </p:cNvPr>
          <p:cNvSpPr txBox="1"/>
          <p:nvPr/>
        </p:nvSpPr>
        <p:spPr>
          <a:xfrm>
            <a:off x="1704505" y="559147"/>
            <a:ext cx="6375463" cy="707886"/>
          </a:xfrm>
          <a:prstGeom prst="rect">
            <a:avLst/>
          </a:prstGeom>
          <a:noFill/>
        </p:spPr>
        <p:txBody>
          <a:bodyPr wrap="none" rtlCol="0">
            <a:spAutoFit/>
          </a:bodyPr>
          <a:lstStyle/>
          <a:p>
            <a:r>
              <a:rPr lang="en-US" sz="2000" dirty="0">
                <a:solidFill>
                  <a:srgbClr val="282828"/>
                </a:solidFill>
                <a:latin typeface="CiscoSansTT ExtraLight"/>
              </a:rPr>
              <a:t>Diversity &amp; Inclusion journey and transformational shift</a:t>
            </a:r>
          </a:p>
          <a:p>
            <a:pPr lvl="0"/>
            <a:endParaRPr kumimoji="0" lang="en-US" sz="20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cxnSp>
        <p:nvCxnSpPr>
          <p:cNvPr id="5" name="Straight Connector 4">
            <a:extLst>
              <a:ext uri="{FF2B5EF4-FFF2-40B4-BE49-F238E27FC236}">
                <a16:creationId xmlns:a16="http://schemas.microsoft.com/office/drawing/2014/main" id="{C8AE8E96-9267-4782-8823-65CA97C0BD4E}"/>
              </a:ext>
            </a:extLst>
          </p:cNvPr>
          <p:cNvCxnSpPr/>
          <p:nvPr/>
        </p:nvCxnSpPr>
        <p:spPr>
          <a:xfrm>
            <a:off x="1695450" y="596900"/>
            <a:ext cx="0" cy="64135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B8C627A-868A-47BE-A2DE-528B5F19B4E0}"/>
              </a:ext>
            </a:extLst>
          </p:cNvPr>
          <p:cNvSpPr txBox="1"/>
          <p:nvPr/>
        </p:nvSpPr>
        <p:spPr>
          <a:xfrm>
            <a:off x="1029891" y="524580"/>
            <a:ext cx="601448" cy="769441"/>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B0F0"/>
                </a:solidFill>
                <a:effectLst/>
                <a:uLnTx/>
                <a:uFillTx/>
                <a:latin typeface="CiscoSansTT ExtraLight"/>
                <a:ea typeface="ＭＳ Ｐゴシック" charset="0"/>
              </a:rPr>
              <a:t>1</a:t>
            </a:r>
            <a:r>
              <a:rPr kumimoji="0" lang="en-US" sz="2000" b="0" i="0" u="none" strike="noStrike" kern="1200" cap="none" spc="0" normalizeH="0" baseline="0" noProof="0" dirty="0">
                <a:ln>
                  <a:noFill/>
                </a:ln>
                <a:solidFill>
                  <a:srgbClr val="282828"/>
                </a:solidFill>
                <a:effectLst/>
                <a:uLnTx/>
                <a:uFillTx/>
                <a:latin typeface="CiscoSansTT ExtraLight"/>
                <a:ea typeface="ＭＳ Ｐゴシック" charset="0"/>
              </a:rPr>
              <a:t> </a:t>
            </a:r>
          </a:p>
        </p:txBody>
      </p:sp>
      <p:sp>
        <p:nvSpPr>
          <p:cNvPr id="9" name="TextBox 8">
            <a:extLst>
              <a:ext uri="{FF2B5EF4-FFF2-40B4-BE49-F238E27FC236}">
                <a16:creationId xmlns:a16="http://schemas.microsoft.com/office/drawing/2014/main" id="{B132754A-1900-4B1A-8691-D298643BD746}"/>
              </a:ext>
            </a:extLst>
          </p:cNvPr>
          <p:cNvSpPr txBox="1"/>
          <p:nvPr/>
        </p:nvSpPr>
        <p:spPr>
          <a:xfrm>
            <a:off x="1695450" y="2657769"/>
            <a:ext cx="5526841" cy="1015663"/>
          </a:xfrm>
          <a:prstGeom prst="rect">
            <a:avLst/>
          </a:prstGeom>
          <a:noFill/>
        </p:spPr>
        <p:txBody>
          <a:bodyPr wrap="square" rtlCol="0">
            <a:spAutoFit/>
          </a:bodyPr>
          <a:lstStyle/>
          <a:p>
            <a:pPr algn="ctr"/>
            <a:r>
              <a:rPr lang="en-US" sz="2000" dirty="0">
                <a:solidFill>
                  <a:srgbClr val="282828"/>
                </a:solidFill>
                <a:latin typeface="CiscoSansTT ExtraLight"/>
              </a:rPr>
              <a:t>Inclusion is the power of people—connected </a:t>
            </a:r>
          </a:p>
          <a:p>
            <a:pPr marL="0" marR="0" lvl="0" indent="0" algn="ctr" defTabSz="457200"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dirty="0">
                <a:ln>
                  <a:noFill/>
                </a:ln>
                <a:solidFill>
                  <a:srgbClr val="282828"/>
                </a:solidFill>
                <a:effectLst/>
                <a:uLnTx/>
                <a:uFillTx/>
                <a:latin typeface="CiscoSansTT ExtraLight"/>
                <a:ea typeface="ＭＳ Ｐゴシック" charset="0"/>
              </a:rPr>
            </a:br>
            <a:endParaRPr kumimoji="0" lang="en-US" sz="20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2" name="TextBox 1">
            <a:extLst>
              <a:ext uri="{FF2B5EF4-FFF2-40B4-BE49-F238E27FC236}">
                <a16:creationId xmlns:a16="http://schemas.microsoft.com/office/drawing/2014/main" id="{14D90D87-857D-4207-9353-70A777C91BCE}"/>
              </a:ext>
            </a:extLst>
          </p:cNvPr>
          <p:cNvSpPr txBox="1"/>
          <p:nvPr/>
        </p:nvSpPr>
        <p:spPr>
          <a:xfrm>
            <a:off x="1159622" y="1957780"/>
            <a:ext cx="1225015" cy="2646878"/>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600" b="0" i="0" u="none" strike="noStrike" kern="1200" cap="none" spc="0" normalizeH="0" baseline="0" noProof="0" dirty="0">
                <a:ln>
                  <a:noFill/>
                </a:ln>
                <a:solidFill>
                  <a:srgbClr val="FFFFFF"/>
                </a:solidFill>
                <a:effectLst/>
                <a:uLnTx/>
                <a:uFillTx/>
                <a:latin typeface="Arabic Typesetting" panose="020B0604020202020204" pitchFamily="66" charset="-78"/>
                <a:ea typeface="ＭＳ Ｐゴシック" charset="0"/>
                <a:cs typeface="Arabic Typesetting" panose="020B0604020202020204" pitchFamily="66" charset="-78"/>
              </a:rPr>
              <a:t>“</a:t>
            </a:r>
            <a:r>
              <a:rPr kumimoji="0" lang="en-US" sz="16600" b="0" i="0" u="none" strike="noStrike" kern="1200" cap="none" spc="0" normalizeH="0" baseline="0" noProof="0" dirty="0">
                <a:ln>
                  <a:noFill/>
                </a:ln>
                <a:solidFill>
                  <a:srgbClr val="282828"/>
                </a:solidFill>
                <a:effectLst/>
                <a:uLnTx/>
                <a:uFillTx/>
                <a:latin typeface="Arabic Typesetting" panose="020B0604020202020204" pitchFamily="66" charset="-78"/>
                <a:ea typeface="ＭＳ Ｐゴシック" charset="0"/>
                <a:cs typeface="Arabic Typesetting" panose="020B0604020202020204" pitchFamily="66" charset="-78"/>
              </a:rPr>
              <a:t> </a:t>
            </a:r>
          </a:p>
        </p:txBody>
      </p:sp>
      <p:sp>
        <p:nvSpPr>
          <p:cNvPr id="10" name="TextBox 9">
            <a:extLst>
              <a:ext uri="{FF2B5EF4-FFF2-40B4-BE49-F238E27FC236}">
                <a16:creationId xmlns:a16="http://schemas.microsoft.com/office/drawing/2014/main" id="{5484F9ED-2D4D-4553-8A01-5DA032A94DBC}"/>
              </a:ext>
            </a:extLst>
          </p:cNvPr>
          <p:cNvSpPr txBox="1"/>
          <p:nvPr/>
        </p:nvSpPr>
        <p:spPr>
          <a:xfrm rot="10800000">
            <a:off x="6547620" y="1213438"/>
            <a:ext cx="1225015" cy="2646878"/>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600" b="0" i="0" u="none" strike="noStrike" kern="1200" cap="none" spc="0" normalizeH="0" baseline="0" noProof="0" dirty="0">
                <a:ln>
                  <a:noFill/>
                </a:ln>
                <a:solidFill>
                  <a:srgbClr val="FFFFFF"/>
                </a:solidFill>
                <a:effectLst/>
                <a:uLnTx/>
                <a:uFillTx/>
                <a:latin typeface="Arabic Typesetting" panose="020B0604020202020204" pitchFamily="66" charset="-78"/>
                <a:ea typeface="ＭＳ Ｐゴシック" charset="0"/>
                <a:cs typeface="Arabic Typesetting" panose="020B0604020202020204" pitchFamily="66" charset="-78"/>
              </a:rPr>
              <a:t>“</a:t>
            </a:r>
            <a:r>
              <a:rPr kumimoji="0" lang="en-US" sz="16600" b="0" i="0" u="none" strike="noStrike" kern="1200" cap="none" spc="0" normalizeH="0" baseline="0" noProof="0" dirty="0">
                <a:ln>
                  <a:noFill/>
                </a:ln>
                <a:solidFill>
                  <a:srgbClr val="282828"/>
                </a:solidFill>
                <a:effectLst/>
                <a:uLnTx/>
                <a:uFillTx/>
                <a:latin typeface="Arabic Typesetting" panose="020B0604020202020204" pitchFamily="66" charset="-78"/>
                <a:ea typeface="ＭＳ Ｐゴシック" charset="0"/>
                <a:cs typeface="Arabic Typesetting" panose="020B0604020202020204" pitchFamily="66" charset="-78"/>
              </a:rPr>
              <a:t> </a:t>
            </a:r>
          </a:p>
        </p:txBody>
      </p:sp>
    </p:spTree>
    <p:extLst>
      <p:ext uri="{BB962C8B-B14F-4D97-AF65-F5344CB8AC3E}">
        <p14:creationId xmlns:p14="http://schemas.microsoft.com/office/powerpoint/2010/main" val="1680332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673558" y="956441"/>
            <a:ext cx="2224142" cy="3466606"/>
            <a:chOff x="5673558" y="956441"/>
            <a:chExt cx="2224142" cy="3466606"/>
          </a:xfrm>
        </p:grpSpPr>
        <p:sp>
          <p:nvSpPr>
            <p:cNvPr id="26" name="Rounded Rectangle 25">
              <a:extLst>
                <a:ext uri="{FF2B5EF4-FFF2-40B4-BE49-F238E27FC236}">
                  <a16:creationId xmlns:a16="http://schemas.microsoft.com/office/drawing/2014/main" id="{051C24B9-A653-194E-8DFE-E3C62FB5D4F3}"/>
                </a:ext>
              </a:extLst>
            </p:cNvPr>
            <p:cNvSpPr/>
            <p:nvPr/>
          </p:nvSpPr>
          <p:spPr>
            <a:xfrm>
              <a:off x="5673558" y="956441"/>
              <a:ext cx="2224142" cy="3466606"/>
            </a:xfrm>
            <a:prstGeom prst="roundRect">
              <a:avLst>
                <a:gd name="adj" fmla="val 6415"/>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endParaRPr lang="en-US" sz="1200" i="1" dirty="0">
                <a:solidFill>
                  <a:schemeClr val="bg1"/>
                </a:solidFill>
                <a:latin typeface="+mj-lt"/>
                <a:cs typeface="CiscoSansTT ExtraLightOblique" panose="020B0503020201020303" pitchFamily="34" charset="0"/>
              </a:endParaRPr>
            </a:p>
          </p:txBody>
        </p:sp>
        <p:sp>
          <p:nvSpPr>
            <p:cNvPr id="10" name="TextBox 9"/>
            <p:cNvSpPr txBox="1"/>
            <p:nvPr/>
          </p:nvSpPr>
          <p:spPr>
            <a:xfrm>
              <a:off x="5712818" y="1062640"/>
              <a:ext cx="2075348" cy="1738938"/>
            </a:xfrm>
            <a:prstGeom prst="rect">
              <a:avLst/>
            </a:prstGeom>
            <a:noFill/>
          </p:spPr>
          <p:txBody>
            <a:bodyPr wrap="square" rtlCol="0">
              <a:spAutoFit/>
            </a:bodyPr>
            <a:lstStyle/>
            <a:p>
              <a:pPr>
                <a:spcAft>
                  <a:spcPts val="600"/>
                </a:spcAft>
              </a:pPr>
              <a:r>
                <a:rPr lang="en-US" sz="1600" dirty="0">
                  <a:solidFill>
                    <a:schemeClr val="bg1"/>
                  </a:solidFill>
                  <a:latin typeface="+mj-lt"/>
                  <a:cs typeface="CiscoSansTT" panose="020B0503020201020303" pitchFamily="34" charset="0"/>
                </a:rPr>
                <a:t>Inclusion and Collaboration</a:t>
              </a:r>
            </a:p>
            <a:p>
              <a:pPr>
                <a:spcAft>
                  <a:spcPts val="600"/>
                </a:spcAft>
              </a:pPr>
              <a:r>
                <a:rPr lang="en-US" sz="1200" dirty="0">
                  <a:solidFill>
                    <a:schemeClr val="bg1"/>
                  </a:solidFill>
                  <a:latin typeface="+mj-lt"/>
                  <a:cs typeface="CiscoSansTT" panose="020B0503020201020303" pitchFamily="34" charset="0"/>
                </a:rPr>
                <a:t>Transformational Shift</a:t>
              </a:r>
            </a:p>
            <a:p>
              <a:pPr>
                <a:spcAft>
                  <a:spcPts val="600"/>
                </a:spcAft>
              </a:pPr>
              <a:r>
                <a:rPr lang="en-US" sz="1000" i="1" dirty="0">
                  <a:solidFill>
                    <a:schemeClr val="bg1"/>
                  </a:solidFill>
                  <a:latin typeface="+mj-lt"/>
                  <a:cs typeface="CiscoSansTT ExtraLightOblique" panose="020B0503020201020303" pitchFamily="34" charset="0"/>
                </a:rPr>
                <a:t>Full spectrum participation enabled by collaboration technology</a:t>
              </a:r>
            </a:p>
            <a:p>
              <a:endParaRPr lang="en-US" dirty="0">
                <a:latin typeface="+mj-lt"/>
              </a:endParaRPr>
            </a:p>
          </p:txBody>
        </p:sp>
      </p:grpSp>
      <p:grpSp>
        <p:nvGrpSpPr>
          <p:cNvPr id="11" name="Group 10"/>
          <p:cNvGrpSpPr/>
          <p:nvPr/>
        </p:nvGrpSpPr>
        <p:grpSpPr>
          <a:xfrm>
            <a:off x="1179574" y="3013413"/>
            <a:ext cx="2246992" cy="1444797"/>
            <a:chOff x="1179574" y="3013413"/>
            <a:chExt cx="2246992" cy="1444797"/>
          </a:xfrm>
        </p:grpSpPr>
        <p:sp>
          <p:nvSpPr>
            <p:cNvPr id="23" name="Rounded Rectangle 22">
              <a:extLst>
                <a:ext uri="{FF2B5EF4-FFF2-40B4-BE49-F238E27FC236}">
                  <a16:creationId xmlns:a16="http://schemas.microsoft.com/office/drawing/2014/main" id="{C6678D15-7816-954E-9877-87C4610DAF65}"/>
                </a:ext>
              </a:extLst>
            </p:cNvPr>
            <p:cNvSpPr/>
            <p:nvPr/>
          </p:nvSpPr>
          <p:spPr>
            <a:xfrm>
              <a:off x="1179574" y="3013413"/>
              <a:ext cx="2194560" cy="1444797"/>
            </a:xfrm>
            <a:custGeom>
              <a:avLst/>
              <a:gdLst>
                <a:gd name="connsiteX0" fmla="*/ 0 w 2194560"/>
                <a:gd name="connsiteY0" fmla="*/ 190284 h 1574418"/>
                <a:gd name="connsiteX1" fmla="*/ 190284 w 2194560"/>
                <a:gd name="connsiteY1" fmla="*/ 0 h 1574418"/>
                <a:gd name="connsiteX2" fmla="*/ 2004276 w 2194560"/>
                <a:gd name="connsiteY2" fmla="*/ 0 h 1574418"/>
                <a:gd name="connsiteX3" fmla="*/ 2194560 w 2194560"/>
                <a:gd name="connsiteY3" fmla="*/ 190284 h 1574418"/>
                <a:gd name="connsiteX4" fmla="*/ 2194560 w 2194560"/>
                <a:gd name="connsiteY4" fmla="*/ 1384134 h 1574418"/>
                <a:gd name="connsiteX5" fmla="*/ 2004276 w 2194560"/>
                <a:gd name="connsiteY5" fmla="*/ 1574418 h 1574418"/>
                <a:gd name="connsiteX6" fmla="*/ 190284 w 2194560"/>
                <a:gd name="connsiteY6" fmla="*/ 1574418 h 1574418"/>
                <a:gd name="connsiteX7" fmla="*/ 0 w 2194560"/>
                <a:gd name="connsiteY7" fmla="*/ 1384134 h 1574418"/>
                <a:gd name="connsiteX8" fmla="*/ 0 w 2194560"/>
                <a:gd name="connsiteY8" fmla="*/ 190284 h 1574418"/>
                <a:gd name="connsiteX0" fmla="*/ 0 w 2194560"/>
                <a:gd name="connsiteY0" fmla="*/ 190284 h 1574418"/>
                <a:gd name="connsiteX1" fmla="*/ 190284 w 2194560"/>
                <a:gd name="connsiteY1" fmla="*/ 0 h 1574418"/>
                <a:gd name="connsiteX2" fmla="*/ 2004276 w 2194560"/>
                <a:gd name="connsiteY2" fmla="*/ 0 h 1574418"/>
                <a:gd name="connsiteX3" fmla="*/ 2194560 w 2194560"/>
                <a:gd name="connsiteY3" fmla="*/ 190284 h 1574418"/>
                <a:gd name="connsiteX4" fmla="*/ 2194560 w 2194560"/>
                <a:gd name="connsiteY4" fmla="*/ 1384134 h 1574418"/>
                <a:gd name="connsiteX5" fmla="*/ 2004276 w 2194560"/>
                <a:gd name="connsiteY5" fmla="*/ 1574418 h 1574418"/>
                <a:gd name="connsiteX6" fmla="*/ 0 w 2194560"/>
                <a:gd name="connsiteY6" fmla="*/ 1384134 h 1574418"/>
                <a:gd name="connsiteX7" fmla="*/ 0 w 2194560"/>
                <a:gd name="connsiteY7" fmla="*/ 190284 h 1574418"/>
                <a:gd name="connsiteX0" fmla="*/ 0 w 2194560"/>
                <a:gd name="connsiteY0" fmla="*/ 190284 h 1533365"/>
                <a:gd name="connsiteX1" fmla="*/ 190284 w 2194560"/>
                <a:gd name="connsiteY1" fmla="*/ 0 h 1533365"/>
                <a:gd name="connsiteX2" fmla="*/ 2004276 w 2194560"/>
                <a:gd name="connsiteY2" fmla="*/ 0 h 1533365"/>
                <a:gd name="connsiteX3" fmla="*/ 2194560 w 2194560"/>
                <a:gd name="connsiteY3" fmla="*/ 190284 h 1533365"/>
                <a:gd name="connsiteX4" fmla="*/ 2194560 w 2194560"/>
                <a:gd name="connsiteY4" fmla="*/ 1384134 h 1533365"/>
                <a:gd name="connsiteX5" fmla="*/ 0 w 2194560"/>
                <a:gd name="connsiteY5" fmla="*/ 1384134 h 1533365"/>
                <a:gd name="connsiteX6" fmla="*/ 0 w 2194560"/>
                <a:gd name="connsiteY6" fmla="*/ 190284 h 1533365"/>
                <a:gd name="connsiteX0" fmla="*/ 0 w 2194560"/>
                <a:gd name="connsiteY0" fmla="*/ 190284 h 1472567"/>
                <a:gd name="connsiteX1" fmla="*/ 190284 w 2194560"/>
                <a:gd name="connsiteY1" fmla="*/ 0 h 1472567"/>
                <a:gd name="connsiteX2" fmla="*/ 2004276 w 2194560"/>
                <a:gd name="connsiteY2" fmla="*/ 0 h 1472567"/>
                <a:gd name="connsiteX3" fmla="*/ 2194560 w 2194560"/>
                <a:gd name="connsiteY3" fmla="*/ 190284 h 1472567"/>
                <a:gd name="connsiteX4" fmla="*/ 2194560 w 2194560"/>
                <a:gd name="connsiteY4" fmla="*/ 1384134 h 1472567"/>
                <a:gd name="connsiteX5" fmla="*/ 0 w 2194560"/>
                <a:gd name="connsiteY5" fmla="*/ 1384134 h 1472567"/>
                <a:gd name="connsiteX6" fmla="*/ 0 w 2194560"/>
                <a:gd name="connsiteY6" fmla="*/ 190284 h 1472567"/>
                <a:gd name="connsiteX0" fmla="*/ 0 w 2194560"/>
                <a:gd name="connsiteY0" fmla="*/ 190284 h 1384134"/>
                <a:gd name="connsiteX1" fmla="*/ 190284 w 2194560"/>
                <a:gd name="connsiteY1" fmla="*/ 0 h 1384134"/>
                <a:gd name="connsiteX2" fmla="*/ 2004276 w 2194560"/>
                <a:gd name="connsiteY2" fmla="*/ 0 h 1384134"/>
                <a:gd name="connsiteX3" fmla="*/ 2194560 w 2194560"/>
                <a:gd name="connsiteY3" fmla="*/ 190284 h 1384134"/>
                <a:gd name="connsiteX4" fmla="*/ 2194560 w 2194560"/>
                <a:gd name="connsiteY4" fmla="*/ 1384134 h 1384134"/>
                <a:gd name="connsiteX5" fmla="*/ 0 w 2194560"/>
                <a:gd name="connsiteY5" fmla="*/ 1384134 h 1384134"/>
                <a:gd name="connsiteX6" fmla="*/ 0 w 2194560"/>
                <a:gd name="connsiteY6" fmla="*/ 190284 h 1384134"/>
                <a:gd name="connsiteX0" fmla="*/ 1503 w 2196063"/>
                <a:gd name="connsiteY0" fmla="*/ 190284 h 1384134"/>
                <a:gd name="connsiteX1" fmla="*/ 86683 w 2196063"/>
                <a:gd name="connsiteY1" fmla="*/ 0 h 1384134"/>
                <a:gd name="connsiteX2" fmla="*/ 2005779 w 2196063"/>
                <a:gd name="connsiteY2" fmla="*/ 0 h 1384134"/>
                <a:gd name="connsiteX3" fmla="*/ 2196063 w 2196063"/>
                <a:gd name="connsiteY3" fmla="*/ 190284 h 1384134"/>
                <a:gd name="connsiteX4" fmla="*/ 2196063 w 2196063"/>
                <a:gd name="connsiteY4" fmla="*/ 1384134 h 1384134"/>
                <a:gd name="connsiteX5" fmla="*/ 1503 w 2196063"/>
                <a:gd name="connsiteY5" fmla="*/ 1384134 h 1384134"/>
                <a:gd name="connsiteX6" fmla="*/ 1503 w 2196063"/>
                <a:gd name="connsiteY6" fmla="*/ 190284 h 1384134"/>
                <a:gd name="connsiteX0" fmla="*/ 0 w 2194560"/>
                <a:gd name="connsiteY0" fmla="*/ 190284 h 1384134"/>
                <a:gd name="connsiteX1" fmla="*/ 127221 w 2194560"/>
                <a:gd name="connsiteY1" fmla="*/ 0 h 1384134"/>
                <a:gd name="connsiteX2" fmla="*/ 2004276 w 2194560"/>
                <a:gd name="connsiteY2" fmla="*/ 0 h 1384134"/>
                <a:gd name="connsiteX3" fmla="*/ 2194560 w 2194560"/>
                <a:gd name="connsiteY3" fmla="*/ 190284 h 1384134"/>
                <a:gd name="connsiteX4" fmla="*/ 2194560 w 2194560"/>
                <a:gd name="connsiteY4" fmla="*/ 1384134 h 1384134"/>
                <a:gd name="connsiteX5" fmla="*/ 0 w 2194560"/>
                <a:gd name="connsiteY5" fmla="*/ 1384134 h 1384134"/>
                <a:gd name="connsiteX6" fmla="*/ 0 w 2194560"/>
                <a:gd name="connsiteY6" fmla="*/ 190284 h 13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560" h="1384134">
                  <a:moveTo>
                    <a:pt x="0" y="190284"/>
                  </a:moveTo>
                  <a:cubicBezTo>
                    <a:pt x="0" y="85193"/>
                    <a:pt x="22130" y="0"/>
                    <a:pt x="127221" y="0"/>
                  </a:cubicBezTo>
                  <a:lnTo>
                    <a:pt x="2004276" y="0"/>
                  </a:lnTo>
                  <a:cubicBezTo>
                    <a:pt x="2109367" y="0"/>
                    <a:pt x="2194560" y="85193"/>
                    <a:pt x="2194560" y="190284"/>
                  </a:cubicBezTo>
                  <a:lnTo>
                    <a:pt x="2194560" y="1384134"/>
                  </a:lnTo>
                  <a:lnTo>
                    <a:pt x="0" y="1384134"/>
                  </a:lnTo>
                  <a:lnTo>
                    <a:pt x="0" y="190284"/>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endParaRPr lang="en-US" sz="1200" i="1" dirty="0">
                <a:solidFill>
                  <a:schemeClr val="tx2"/>
                </a:solidFill>
                <a:latin typeface="+mj-lt"/>
                <a:cs typeface="CiscoSansTT ExtraLightOblique" panose="020B0503020201020303" pitchFamily="34" charset="0"/>
              </a:endParaRPr>
            </a:p>
          </p:txBody>
        </p:sp>
        <p:sp>
          <p:nvSpPr>
            <p:cNvPr id="8" name="TextBox 7"/>
            <p:cNvSpPr txBox="1"/>
            <p:nvPr/>
          </p:nvSpPr>
          <p:spPr>
            <a:xfrm>
              <a:off x="1232007" y="3030059"/>
              <a:ext cx="2194559" cy="1338828"/>
            </a:xfrm>
            <a:prstGeom prst="rect">
              <a:avLst/>
            </a:prstGeom>
            <a:noFill/>
          </p:spPr>
          <p:txBody>
            <a:bodyPr wrap="square" rtlCol="0">
              <a:spAutoFit/>
            </a:bodyPr>
            <a:lstStyle/>
            <a:p>
              <a:pPr>
                <a:spcAft>
                  <a:spcPts val="600"/>
                </a:spcAft>
              </a:pPr>
              <a:r>
                <a:rPr lang="en-US" sz="1600" dirty="0">
                  <a:solidFill>
                    <a:schemeClr val="tx2"/>
                  </a:solidFill>
                  <a:latin typeface="+mj-lt"/>
                  <a:cs typeface="CiscoSansTT" panose="020B0503020201020303" pitchFamily="34" charset="0"/>
                </a:rPr>
                <a:t>Diversity</a:t>
              </a:r>
            </a:p>
            <a:p>
              <a:pPr>
                <a:spcAft>
                  <a:spcPts val="600"/>
                </a:spcAft>
              </a:pPr>
              <a:r>
                <a:rPr lang="en-US" sz="1200" dirty="0">
                  <a:solidFill>
                    <a:schemeClr val="tx2"/>
                  </a:solidFill>
                  <a:latin typeface="+mj-lt"/>
                  <a:cs typeface="CiscoSansTT" panose="020B0503020201020303" pitchFamily="34" charset="0"/>
                </a:rPr>
                <a:t>Classic Approach</a:t>
              </a:r>
            </a:p>
            <a:p>
              <a:pPr>
                <a:spcAft>
                  <a:spcPts val="600"/>
                </a:spcAft>
              </a:pPr>
              <a:r>
                <a:rPr lang="en-US" sz="1000" i="1" dirty="0">
                  <a:solidFill>
                    <a:schemeClr val="tx2"/>
                  </a:solidFill>
                  <a:latin typeface="+mj-lt"/>
                  <a:cs typeface="CiscoSansTT ExtraLightOblique" panose="020B0503020201020303" pitchFamily="34" charset="0"/>
                </a:rPr>
                <a:t>Government compliance – the number of diverse people</a:t>
              </a:r>
            </a:p>
            <a:p>
              <a:endParaRPr lang="en-US" dirty="0">
                <a:latin typeface="+mn-lt"/>
              </a:endParaRPr>
            </a:p>
          </p:txBody>
        </p:sp>
      </p:grpSp>
      <p:sp>
        <p:nvSpPr>
          <p:cNvPr id="2" name="Title 1"/>
          <p:cNvSpPr>
            <a:spLocks noGrp="1"/>
          </p:cNvSpPr>
          <p:nvPr>
            <p:ph type="title"/>
          </p:nvPr>
        </p:nvSpPr>
        <p:spPr>
          <a:xfrm>
            <a:off x="437766" y="341313"/>
            <a:ext cx="4428524" cy="731837"/>
          </a:xfrm>
        </p:spPr>
        <p:txBody>
          <a:bodyPr/>
          <a:lstStyle/>
          <a:p>
            <a:pPr>
              <a:lnSpc>
                <a:spcPct val="100000"/>
              </a:lnSpc>
            </a:pPr>
            <a:r>
              <a:rPr lang="en-US" dirty="0">
                <a:solidFill>
                  <a:schemeClr val="bg1"/>
                </a:solidFill>
              </a:rPr>
              <a:t>Transformational Shift in How We View D&amp;I</a:t>
            </a:r>
            <a:endParaRPr lang="en-US" sz="1800" dirty="0">
              <a:solidFill>
                <a:schemeClr val="bg1"/>
              </a:solidFill>
            </a:endParaRPr>
          </a:p>
        </p:txBody>
      </p:sp>
      <p:cxnSp>
        <p:nvCxnSpPr>
          <p:cNvPr id="15" name="Straight Arrow Connector 14">
            <a:extLst>
              <a:ext uri="{FF2B5EF4-FFF2-40B4-BE49-F238E27FC236}">
                <a16:creationId xmlns:a16="http://schemas.microsoft.com/office/drawing/2014/main" id="{F85084B5-08B7-A04D-925A-430031FBE5CD}"/>
              </a:ext>
            </a:extLst>
          </p:cNvPr>
          <p:cNvCxnSpPr/>
          <p:nvPr/>
        </p:nvCxnSpPr>
        <p:spPr>
          <a:xfrm flipV="1">
            <a:off x="1028827" y="1729509"/>
            <a:ext cx="0" cy="285320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8CB7DD3-DF5B-9442-B17B-72A332A9CBC4}"/>
              </a:ext>
            </a:extLst>
          </p:cNvPr>
          <p:cNvCxnSpPr/>
          <p:nvPr/>
        </p:nvCxnSpPr>
        <p:spPr>
          <a:xfrm>
            <a:off x="1028827" y="4582712"/>
            <a:ext cx="7388498"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5822E8C-15CC-4C40-96A1-5F5E317A5D23}"/>
              </a:ext>
            </a:extLst>
          </p:cNvPr>
          <p:cNvSpPr txBox="1"/>
          <p:nvPr/>
        </p:nvSpPr>
        <p:spPr>
          <a:xfrm>
            <a:off x="3835381" y="4698962"/>
            <a:ext cx="1877437" cy="261610"/>
          </a:xfrm>
          <a:prstGeom prst="rect">
            <a:avLst/>
          </a:prstGeom>
          <a:noFill/>
        </p:spPr>
        <p:txBody>
          <a:bodyPr wrap="none" rtlCol="0">
            <a:spAutoFit/>
          </a:bodyPr>
          <a:lstStyle/>
          <a:p>
            <a:pPr algn="ctr"/>
            <a:r>
              <a:rPr lang="en-US" sz="1100" dirty="0">
                <a:solidFill>
                  <a:schemeClr val="bg2"/>
                </a:solidFill>
                <a:latin typeface="+mn-lt"/>
              </a:rPr>
              <a:t>Full Spectrum Participation</a:t>
            </a:r>
          </a:p>
        </p:txBody>
      </p:sp>
      <p:sp>
        <p:nvSpPr>
          <p:cNvPr id="20" name="TextBox 19">
            <a:extLst>
              <a:ext uri="{FF2B5EF4-FFF2-40B4-BE49-F238E27FC236}">
                <a16:creationId xmlns:a16="http://schemas.microsoft.com/office/drawing/2014/main" id="{6BBDA543-2A2F-754B-9797-D7D9E2145985}"/>
              </a:ext>
            </a:extLst>
          </p:cNvPr>
          <p:cNvSpPr txBox="1"/>
          <p:nvPr/>
        </p:nvSpPr>
        <p:spPr>
          <a:xfrm rot="16200000">
            <a:off x="-219348" y="3021867"/>
            <a:ext cx="2193229" cy="261610"/>
          </a:xfrm>
          <a:prstGeom prst="rect">
            <a:avLst/>
          </a:prstGeom>
          <a:noFill/>
        </p:spPr>
        <p:txBody>
          <a:bodyPr wrap="none" rtlCol="0">
            <a:spAutoFit/>
          </a:bodyPr>
          <a:lstStyle/>
          <a:p>
            <a:pPr algn="ctr"/>
            <a:r>
              <a:rPr lang="en-US" sz="1100" dirty="0">
                <a:solidFill>
                  <a:schemeClr val="accent4"/>
                </a:solidFill>
                <a:latin typeface="+mn-lt"/>
              </a:rPr>
              <a:t>Cisco Collaboration Technology</a:t>
            </a:r>
          </a:p>
        </p:txBody>
      </p:sp>
      <p:sp>
        <p:nvSpPr>
          <p:cNvPr id="25" name="Rounded Rectangle 24">
            <a:extLst>
              <a:ext uri="{FF2B5EF4-FFF2-40B4-BE49-F238E27FC236}">
                <a16:creationId xmlns:a16="http://schemas.microsoft.com/office/drawing/2014/main" id="{B7DB32D0-B707-D04E-90B4-F11236BF0EE7}"/>
              </a:ext>
            </a:extLst>
          </p:cNvPr>
          <p:cNvSpPr/>
          <p:nvPr/>
        </p:nvSpPr>
        <p:spPr>
          <a:xfrm>
            <a:off x="3411776" y="1965434"/>
            <a:ext cx="2224141" cy="2513802"/>
          </a:xfrm>
          <a:prstGeom prst="roundRect">
            <a:avLst>
              <a:gd name="adj" fmla="val 666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US" sz="1600" dirty="0">
                <a:solidFill>
                  <a:schemeClr val="tx2"/>
                </a:solidFill>
                <a:latin typeface="+mj-lt"/>
                <a:cs typeface="CiscoSansTT" panose="020B0503020201020303" pitchFamily="34" charset="0"/>
              </a:rPr>
              <a:t>Diversity </a:t>
            </a:r>
            <a:br>
              <a:rPr lang="en-US" sz="1600" dirty="0">
                <a:solidFill>
                  <a:schemeClr val="tx2"/>
                </a:solidFill>
                <a:latin typeface="+mj-lt"/>
                <a:cs typeface="CiscoSansTT" panose="020B0503020201020303" pitchFamily="34" charset="0"/>
              </a:rPr>
            </a:br>
            <a:r>
              <a:rPr lang="en-US" sz="1600" dirty="0">
                <a:solidFill>
                  <a:schemeClr val="tx2"/>
                </a:solidFill>
                <a:latin typeface="+mj-lt"/>
                <a:cs typeface="CiscoSansTT" panose="020B0503020201020303" pitchFamily="34" charset="0"/>
              </a:rPr>
              <a:t>and Inclusion</a:t>
            </a:r>
            <a:endParaRPr lang="en-US" dirty="0">
              <a:solidFill>
                <a:schemeClr val="tx2"/>
              </a:solidFill>
              <a:latin typeface="+mj-lt"/>
              <a:cs typeface="CiscoSansTT" panose="020B0503020201020303" pitchFamily="34" charset="0"/>
            </a:endParaRPr>
          </a:p>
          <a:p>
            <a:pPr>
              <a:spcAft>
                <a:spcPts val="600"/>
              </a:spcAft>
            </a:pPr>
            <a:r>
              <a:rPr lang="en-US" sz="1200" dirty="0">
                <a:solidFill>
                  <a:schemeClr val="tx2"/>
                </a:solidFill>
                <a:latin typeface="+mj-lt"/>
                <a:cs typeface="CiscoSansTT" panose="020B0503020201020303" pitchFamily="34" charset="0"/>
              </a:rPr>
              <a:t>Existing Best Practices</a:t>
            </a:r>
          </a:p>
          <a:p>
            <a:pPr>
              <a:spcAft>
                <a:spcPts val="600"/>
              </a:spcAft>
            </a:pPr>
            <a:r>
              <a:rPr lang="en-US" sz="1000" i="1" dirty="0">
                <a:solidFill>
                  <a:schemeClr val="tx2"/>
                </a:solidFill>
                <a:latin typeface="+mj-lt"/>
                <a:cs typeface="CiscoSansTT ExtraLightOblique" panose="020B0503020201020303" pitchFamily="34" charset="0"/>
              </a:rPr>
              <a:t>The number of diverse people and how they feel</a:t>
            </a:r>
          </a:p>
        </p:txBody>
      </p:sp>
      <p:sp>
        <p:nvSpPr>
          <p:cNvPr id="21" name="Freeform 20">
            <a:extLst>
              <a:ext uri="{FF2B5EF4-FFF2-40B4-BE49-F238E27FC236}">
                <a16:creationId xmlns:a16="http://schemas.microsoft.com/office/drawing/2014/main" id="{F56B8D2C-E780-314C-989B-7366B110B4B6}"/>
              </a:ext>
            </a:extLst>
          </p:cNvPr>
          <p:cNvSpPr/>
          <p:nvPr/>
        </p:nvSpPr>
        <p:spPr>
          <a:xfrm>
            <a:off x="1179575" y="956440"/>
            <a:ext cx="7141464" cy="3530633"/>
          </a:xfrm>
          <a:custGeom>
            <a:avLst/>
            <a:gdLst>
              <a:gd name="connsiteX0" fmla="*/ 0 w 7269480"/>
              <a:gd name="connsiteY0" fmla="*/ 3529584 h 3529584"/>
              <a:gd name="connsiteX1" fmla="*/ 7269480 w 7269480"/>
              <a:gd name="connsiteY1" fmla="*/ 3529584 h 3529584"/>
              <a:gd name="connsiteX2" fmla="*/ 7269480 w 7269480"/>
              <a:gd name="connsiteY2" fmla="*/ 0 h 3529584"/>
              <a:gd name="connsiteX3" fmla="*/ 5266944 w 7269480"/>
              <a:gd name="connsiteY3" fmla="*/ 2240280 h 3529584"/>
              <a:gd name="connsiteX4" fmla="*/ 5202936 w 7269480"/>
              <a:gd name="connsiteY4" fmla="*/ 2295144 h 3529584"/>
              <a:gd name="connsiteX5" fmla="*/ 5175504 w 7269480"/>
              <a:gd name="connsiteY5" fmla="*/ 2304288 h 3529584"/>
              <a:gd name="connsiteX6" fmla="*/ 5148072 w 7269480"/>
              <a:gd name="connsiteY6" fmla="*/ 2331720 h 3529584"/>
              <a:gd name="connsiteX7" fmla="*/ 5120640 w 7269480"/>
              <a:gd name="connsiteY7" fmla="*/ 2340864 h 3529584"/>
              <a:gd name="connsiteX8" fmla="*/ 0 w 7269480"/>
              <a:gd name="connsiteY8" fmla="*/ 3529584 h 3529584"/>
              <a:gd name="connsiteX0" fmla="*/ 0 w 7269480"/>
              <a:gd name="connsiteY0" fmla="*/ 3529584 h 3529584"/>
              <a:gd name="connsiteX1" fmla="*/ 7269480 w 7269480"/>
              <a:gd name="connsiteY1" fmla="*/ 3529584 h 3529584"/>
              <a:gd name="connsiteX2" fmla="*/ 7269480 w 7269480"/>
              <a:gd name="connsiteY2" fmla="*/ 0 h 3529584"/>
              <a:gd name="connsiteX3" fmla="*/ 5202936 w 7269480"/>
              <a:gd name="connsiteY3" fmla="*/ 2295144 h 3529584"/>
              <a:gd name="connsiteX4" fmla="*/ 5175504 w 7269480"/>
              <a:gd name="connsiteY4" fmla="*/ 2304288 h 3529584"/>
              <a:gd name="connsiteX5" fmla="*/ 5148072 w 7269480"/>
              <a:gd name="connsiteY5" fmla="*/ 2331720 h 3529584"/>
              <a:gd name="connsiteX6" fmla="*/ 5120640 w 7269480"/>
              <a:gd name="connsiteY6" fmla="*/ 2340864 h 3529584"/>
              <a:gd name="connsiteX7" fmla="*/ 0 w 7269480"/>
              <a:gd name="connsiteY7" fmla="*/ 3529584 h 3529584"/>
              <a:gd name="connsiteX0" fmla="*/ 19187 w 7288667"/>
              <a:gd name="connsiteY0" fmla="*/ 3529584 h 3529584"/>
              <a:gd name="connsiteX1" fmla="*/ 7288667 w 7288667"/>
              <a:gd name="connsiteY1" fmla="*/ 3529584 h 3529584"/>
              <a:gd name="connsiteX2" fmla="*/ 7288667 w 7288667"/>
              <a:gd name="connsiteY2" fmla="*/ 0 h 3529584"/>
              <a:gd name="connsiteX3" fmla="*/ 5222123 w 7288667"/>
              <a:gd name="connsiteY3" fmla="*/ 2295144 h 3529584"/>
              <a:gd name="connsiteX4" fmla="*/ 5194691 w 7288667"/>
              <a:gd name="connsiteY4" fmla="*/ 2304288 h 3529584"/>
              <a:gd name="connsiteX5" fmla="*/ 5167259 w 7288667"/>
              <a:gd name="connsiteY5" fmla="*/ 2331720 h 3529584"/>
              <a:gd name="connsiteX6" fmla="*/ 19187 w 7288667"/>
              <a:gd name="connsiteY6" fmla="*/ 3529584 h 3529584"/>
              <a:gd name="connsiteX0" fmla="*/ 19187 w 7288667"/>
              <a:gd name="connsiteY0" fmla="*/ 3529584 h 3529584"/>
              <a:gd name="connsiteX1" fmla="*/ 7288667 w 7288667"/>
              <a:gd name="connsiteY1" fmla="*/ 3529584 h 3529584"/>
              <a:gd name="connsiteX2" fmla="*/ 7288667 w 7288667"/>
              <a:gd name="connsiteY2" fmla="*/ 0 h 3529584"/>
              <a:gd name="connsiteX3" fmla="*/ 5222123 w 7288667"/>
              <a:gd name="connsiteY3" fmla="*/ 2295144 h 3529584"/>
              <a:gd name="connsiteX4" fmla="*/ 5167259 w 7288667"/>
              <a:gd name="connsiteY4" fmla="*/ 2331720 h 3529584"/>
              <a:gd name="connsiteX5" fmla="*/ 19187 w 7288667"/>
              <a:gd name="connsiteY5" fmla="*/ 3529584 h 3529584"/>
              <a:gd name="connsiteX0" fmla="*/ 19187 w 7288667"/>
              <a:gd name="connsiteY0" fmla="*/ 3529584 h 3529584"/>
              <a:gd name="connsiteX1" fmla="*/ 7288667 w 7288667"/>
              <a:gd name="connsiteY1" fmla="*/ 3529584 h 3529584"/>
              <a:gd name="connsiteX2" fmla="*/ 7288667 w 7288667"/>
              <a:gd name="connsiteY2" fmla="*/ 0 h 3529584"/>
              <a:gd name="connsiteX3" fmla="*/ 5167259 w 7288667"/>
              <a:gd name="connsiteY3" fmla="*/ 2331720 h 3529584"/>
              <a:gd name="connsiteX4" fmla="*/ 19187 w 7288667"/>
              <a:gd name="connsiteY4" fmla="*/ 3529584 h 3529584"/>
              <a:gd name="connsiteX0" fmla="*/ 0 w 7269480"/>
              <a:gd name="connsiteY0" fmla="*/ 3529584 h 3529584"/>
              <a:gd name="connsiteX1" fmla="*/ 7269480 w 7269480"/>
              <a:gd name="connsiteY1" fmla="*/ 3529584 h 3529584"/>
              <a:gd name="connsiteX2" fmla="*/ 7269480 w 7269480"/>
              <a:gd name="connsiteY2" fmla="*/ 0 h 3529584"/>
              <a:gd name="connsiteX3" fmla="*/ 0 w 7269480"/>
              <a:gd name="connsiteY3" fmla="*/ 3529584 h 3529584"/>
              <a:gd name="connsiteX0" fmla="*/ 0 w 8178165"/>
              <a:gd name="connsiteY0" fmla="*/ 3529584 h 3529584"/>
              <a:gd name="connsiteX1" fmla="*/ 7269480 w 8178165"/>
              <a:gd name="connsiteY1" fmla="*/ 3529584 h 3529584"/>
              <a:gd name="connsiteX2" fmla="*/ 7269480 w 8178165"/>
              <a:gd name="connsiteY2" fmla="*/ 0 h 3529584"/>
              <a:gd name="connsiteX3" fmla="*/ 0 w 8178165"/>
              <a:gd name="connsiteY3" fmla="*/ 3529584 h 3529584"/>
              <a:gd name="connsiteX0" fmla="*/ 0 w 7849818"/>
              <a:gd name="connsiteY0" fmla="*/ 3529605 h 3529605"/>
              <a:gd name="connsiteX1" fmla="*/ 7269480 w 7849818"/>
              <a:gd name="connsiteY1" fmla="*/ 3529605 h 3529605"/>
              <a:gd name="connsiteX2" fmla="*/ 7269480 w 7849818"/>
              <a:gd name="connsiteY2" fmla="*/ 21 h 3529605"/>
              <a:gd name="connsiteX3" fmla="*/ 0 w 7849818"/>
              <a:gd name="connsiteY3" fmla="*/ 3529605 h 3529605"/>
              <a:gd name="connsiteX0" fmla="*/ 0 w 8385836"/>
              <a:gd name="connsiteY0" fmla="*/ 4045951 h 4045951"/>
              <a:gd name="connsiteX1" fmla="*/ 7269480 w 8385836"/>
              <a:gd name="connsiteY1" fmla="*/ 4045951 h 4045951"/>
              <a:gd name="connsiteX2" fmla="*/ 7269480 w 8385836"/>
              <a:gd name="connsiteY2" fmla="*/ 516367 h 4045951"/>
              <a:gd name="connsiteX3" fmla="*/ 0 w 8385836"/>
              <a:gd name="connsiteY3" fmla="*/ 4045951 h 4045951"/>
              <a:gd name="connsiteX0" fmla="*/ 0 w 7806945"/>
              <a:gd name="connsiteY0" fmla="*/ 3529584 h 3529584"/>
              <a:gd name="connsiteX1" fmla="*/ 7269480 w 7806945"/>
              <a:gd name="connsiteY1" fmla="*/ 3529584 h 3529584"/>
              <a:gd name="connsiteX2" fmla="*/ 7269480 w 7806945"/>
              <a:gd name="connsiteY2" fmla="*/ 0 h 3529584"/>
              <a:gd name="connsiteX3" fmla="*/ 0 w 7806945"/>
              <a:gd name="connsiteY3" fmla="*/ 3529584 h 3529584"/>
              <a:gd name="connsiteX0" fmla="*/ 0 w 7269480"/>
              <a:gd name="connsiteY0" fmla="*/ 3529584 h 3529633"/>
              <a:gd name="connsiteX1" fmla="*/ 7269480 w 7269480"/>
              <a:gd name="connsiteY1" fmla="*/ 3529584 h 3529633"/>
              <a:gd name="connsiteX2" fmla="*/ 7269480 w 7269480"/>
              <a:gd name="connsiteY2" fmla="*/ 0 h 3529633"/>
              <a:gd name="connsiteX3" fmla="*/ 0 w 7269480"/>
              <a:gd name="connsiteY3" fmla="*/ 3529584 h 3529633"/>
              <a:gd name="connsiteX0" fmla="*/ 0 w 7269480"/>
              <a:gd name="connsiteY0" fmla="*/ 3529584 h 3529633"/>
              <a:gd name="connsiteX1" fmla="*/ 7269480 w 7269480"/>
              <a:gd name="connsiteY1" fmla="*/ 3529584 h 3529633"/>
              <a:gd name="connsiteX2" fmla="*/ 7269480 w 7269480"/>
              <a:gd name="connsiteY2" fmla="*/ 0 h 3529633"/>
              <a:gd name="connsiteX3" fmla="*/ 0 w 7269480"/>
              <a:gd name="connsiteY3" fmla="*/ 3529584 h 3529633"/>
              <a:gd name="connsiteX0" fmla="*/ 0 w 7269480"/>
              <a:gd name="connsiteY0" fmla="*/ 3529584 h 3529633"/>
              <a:gd name="connsiteX1" fmla="*/ 7269480 w 7269480"/>
              <a:gd name="connsiteY1" fmla="*/ 3529584 h 3529633"/>
              <a:gd name="connsiteX2" fmla="*/ 7269480 w 7269480"/>
              <a:gd name="connsiteY2" fmla="*/ 0 h 3529633"/>
              <a:gd name="connsiteX3" fmla="*/ 0 w 7269480"/>
              <a:gd name="connsiteY3" fmla="*/ 3529584 h 3529633"/>
              <a:gd name="connsiteX0" fmla="*/ 0 w 7269480"/>
              <a:gd name="connsiteY0" fmla="*/ 3529584 h 3529633"/>
              <a:gd name="connsiteX1" fmla="*/ 7269480 w 7269480"/>
              <a:gd name="connsiteY1" fmla="*/ 3529584 h 3529633"/>
              <a:gd name="connsiteX2" fmla="*/ 7269480 w 7269480"/>
              <a:gd name="connsiteY2" fmla="*/ 0 h 3529633"/>
              <a:gd name="connsiteX3" fmla="*/ 0 w 7269480"/>
              <a:gd name="connsiteY3" fmla="*/ 3529584 h 3529633"/>
              <a:gd name="connsiteX0" fmla="*/ 0 w 7141464"/>
              <a:gd name="connsiteY0" fmla="*/ 3529584 h 3529633"/>
              <a:gd name="connsiteX1" fmla="*/ 7141464 w 7141464"/>
              <a:gd name="connsiteY1" fmla="*/ 3529584 h 3529633"/>
              <a:gd name="connsiteX2" fmla="*/ 7141464 w 7141464"/>
              <a:gd name="connsiteY2" fmla="*/ 0 h 3529633"/>
              <a:gd name="connsiteX3" fmla="*/ 0 w 7141464"/>
              <a:gd name="connsiteY3" fmla="*/ 3529584 h 3529633"/>
              <a:gd name="connsiteX0" fmla="*/ 0 w 7141464"/>
              <a:gd name="connsiteY0" fmla="*/ 3529584 h 3529633"/>
              <a:gd name="connsiteX1" fmla="*/ 7141464 w 7141464"/>
              <a:gd name="connsiteY1" fmla="*/ 3529584 h 3529633"/>
              <a:gd name="connsiteX2" fmla="*/ 7141464 w 7141464"/>
              <a:gd name="connsiteY2" fmla="*/ 0 h 3529633"/>
              <a:gd name="connsiteX3" fmla="*/ 0 w 7141464"/>
              <a:gd name="connsiteY3" fmla="*/ 3529584 h 3529633"/>
              <a:gd name="connsiteX0" fmla="*/ 0 w 7141464"/>
              <a:gd name="connsiteY0" fmla="*/ 3529584 h 3529633"/>
              <a:gd name="connsiteX1" fmla="*/ 7141464 w 7141464"/>
              <a:gd name="connsiteY1" fmla="*/ 3529584 h 3529633"/>
              <a:gd name="connsiteX2" fmla="*/ 7141464 w 7141464"/>
              <a:gd name="connsiteY2" fmla="*/ 0 h 3529633"/>
              <a:gd name="connsiteX3" fmla="*/ 0 w 7141464"/>
              <a:gd name="connsiteY3" fmla="*/ 3529584 h 3529633"/>
            </a:gdLst>
            <a:ahLst/>
            <a:cxnLst>
              <a:cxn ang="0">
                <a:pos x="connsiteX0" y="connsiteY0"/>
              </a:cxn>
              <a:cxn ang="0">
                <a:pos x="connsiteX1" y="connsiteY1"/>
              </a:cxn>
              <a:cxn ang="0">
                <a:pos x="connsiteX2" y="connsiteY2"/>
              </a:cxn>
              <a:cxn ang="0">
                <a:pos x="connsiteX3" y="connsiteY3"/>
              </a:cxn>
            </a:cxnLst>
            <a:rect l="l" t="t" r="r" b="b"/>
            <a:pathLst>
              <a:path w="7141464" h="3529633">
                <a:moveTo>
                  <a:pt x="0" y="3529584"/>
                </a:moveTo>
                <a:lnTo>
                  <a:pt x="7141464" y="3529584"/>
                </a:lnTo>
                <a:cubicBezTo>
                  <a:pt x="7127748" y="3544824"/>
                  <a:pt x="7136892" y="45720"/>
                  <a:pt x="7141464" y="0"/>
                </a:cubicBezTo>
                <a:cubicBezTo>
                  <a:pt x="5756148" y="3218688"/>
                  <a:pt x="3072384" y="3352800"/>
                  <a:pt x="0" y="3529584"/>
                </a:cubicBezTo>
                <a:close/>
              </a:path>
            </a:pathLst>
          </a:custGeom>
          <a:solidFill>
            <a:schemeClr val="bg1"/>
          </a:solidFill>
          <a:ln w="76200"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6220671" y="3539013"/>
            <a:ext cx="2009733" cy="584775"/>
          </a:xfrm>
          <a:prstGeom prst="rect">
            <a:avLst/>
          </a:prstGeom>
          <a:noFill/>
        </p:spPr>
        <p:txBody>
          <a:bodyPr wrap="square" rtlCol="0">
            <a:spAutoFit/>
          </a:bodyPr>
          <a:lstStyle/>
          <a:p>
            <a:r>
              <a:rPr lang="en-US" sz="1600" dirty="0">
                <a:solidFill>
                  <a:schemeClr val="bg2"/>
                </a:solidFill>
                <a:latin typeface="+mn-lt"/>
              </a:rPr>
              <a:t>Exponential Value Creation</a:t>
            </a:r>
          </a:p>
        </p:txBody>
      </p:sp>
      <p:sp>
        <p:nvSpPr>
          <p:cNvPr id="7" name="TextBox 6"/>
          <p:cNvSpPr txBox="1"/>
          <p:nvPr/>
        </p:nvSpPr>
        <p:spPr>
          <a:xfrm>
            <a:off x="976277" y="4603528"/>
            <a:ext cx="7344762" cy="261610"/>
          </a:xfrm>
          <a:prstGeom prst="rect">
            <a:avLst/>
          </a:prstGeom>
          <a:noFill/>
        </p:spPr>
        <p:txBody>
          <a:bodyPr wrap="square" rtlCol="0">
            <a:spAutoFit/>
          </a:bodyPr>
          <a:lstStyle/>
          <a:p>
            <a:pPr algn="ctr"/>
            <a:r>
              <a:rPr lang="en-US" sz="1100" dirty="0">
                <a:solidFill>
                  <a:schemeClr val="accent4"/>
                </a:solidFill>
                <a:latin typeface="+mn-lt"/>
              </a:rPr>
              <a:t>Full Spectrum Participation</a:t>
            </a:r>
          </a:p>
        </p:txBody>
      </p:sp>
    </p:spTree>
    <p:extLst>
      <p:ext uri="{BB962C8B-B14F-4D97-AF65-F5344CB8AC3E}">
        <p14:creationId xmlns:p14="http://schemas.microsoft.com/office/powerpoint/2010/main" val="2524928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362857" y="-292607"/>
            <a:ext cx="7247234" cy="5778468"/>
          </a:xfrm>
          <a:prstGeom prst="roundRect">
            <a:avLst>
              <a:gd name="adj" fmla="val 57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769257" y="1861759"/>
            <a:ext cx="3339280" cy="2554545"/>
          </a:xfrm>
          <a:prstGeom prst="rect">
            <a:avLst/>
          </a:prstGeom>
          <a:noFill/>
        </p:spPr>
        <p:txBody>
          <a:bodyPr wrap="square" rtlCol="0">
            <a:spAutoFit/>
          </a:bodyPr>
          <a:lstStyle/>
          <a:p>
            <a:pPr>
              <a:spcBef>
                <a:spcPts val="800"/>
              </a:spcBef>
            </a:pPr>
            <a:r>
              <a:rPr lang="en-US" sz="2000" dirty="0">
                <a:solidFill>
                  <a:schemeClr val="bg2"/>
                </a:solidFill>
                <a:latin typeface="+mj-lt"/>
              </a:rPr>
              <a:t>Diversity, inclusion, collaboration are the bridge to connect diverse perspectives. Spark new ideas. Challenge the status quo. Inspire innovation. And unleash the full power and potential of our people.</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5989"/>
          <a:stretch/>
        </p:blipFill>
        <p:spPr bwMode="auto">
          <a:xfrm>
            <a:off x="4683175" y="1264286"/>
            <a:ext cx="4728027" cy="3152018"/>
          </a:xfrm>
          <a:prstGeom prst="roundRect">
            <a:avLst>
              <a:gd name="adj" fmla="val 7230"/>
            </a:avLst>
          </a:prstGeom>
          <a:noFill/>
          <a:ln w="25400">
            <a:solidFill>
              <a:schemeClr val="bg2"/>
            </a:solidFill>
          </a:ln>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437764" y="425826"/>
            <a:ext cx="190321" cy="1096088"/>
          </a:xfrm>
          <a:prstGeom prst="roundRect">
            <a:avLst>
              <a:gd name="adj" fmla="val 50000"/>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endParaRPr lang="en-US" sz="1700" dirty="0">
              <a:solidFill>
                <a:schemeClr val="bg1"/>
              </a:solidFill>
            </a:endParaRPr>
          </a:p>
        </p:txBody>
      </p:sp>
      <p:sp>
        <p:nvSpPr>
          <p:cNvPr id="11" name="Rounded Rectangle 10"/>
          <p:cNvSpPr/>
          <p:nvPr/>
        </p:nvSpPr>
        <p:spPr>
          <a:xfrm>
            <a:off x="518901" y="578226"/>
            <a:ext cx="190321" cy="1096088"/>
          </a:xfrm>
          <a:prstGeom prst="roundRect">
            <a:avLst>
              <a:gd name="adj" fmla="val 50000"/>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endParaRPr lang="en-US" sz="1700" dirty="0">
              <a:solidFill>
                <a:schemeClr val="bg1"/>
              </a:solidFill>
            </a:endParaRPr>
          </a:p>
        </p:txBody>
      </p:sp>
      <p:sp>
        <p:nvSpPr>
          <p:cNvPr id="4" name="TextBox 3"/>
          <p:cNvSpPr txBox="1"/>
          <p:nvPr/>
        </p:nvSpPr>
        <p:spPr>
          <a:xfrm>
            <a:off x="739219" y="496816"/>
            <a:ext cx="3832781" cy="954107"/>
          </a:xfrm>
          <a:prstGeom prst="rect">
            <a:avLst/>
          </a:prstGeom>
          <a:noFill/>
        </p:spPr>
        <p:txBody>
          <a:bodyPr wrap="square" rtlCol="0">
            <a:spAutoFit/>
          </a:bodyPr>
          <a:lstStyle/>
          <a:p>
            <a:r>
              <a:rPr lang="en-US" sz="2800" dirty="0">
                <a:solidFill>
                  <a:schemeClr val="bg2"/>
                </a:solidFill>
                <a:latin typeface="+mn-lt"/>
              </a:rPr>
              <a:t>Inclusion is the power of people- connected</a:t>
            </a:r>
          </a:p>
        </p:txBody>
      </p:sp>
      <p:sp>
        <p:nvSpPr>
          <p:cNvPr id="2" name="Rectangle 1">
            <a:extLst>
              <a:ext uri="{FF2B5EF4-FFF2-40B4-BE49-F238E27FC236}">
                <a16:creationId xmlns:a16="http://schemas.microsoft.com/office/drawing/2014/main" id="{8F20B202-8308-4EE1-A76C-C88A630DD5BE}"/>
              </a:ext>
            </a:extLst>
          </p:cNvPr>
          <p:cNvSpPr/>
          <p:nvPr/>
        </p:nvSpPr>
        <p:spPr>
          <a:xfrm>
            <a:off x="4450813" y="238708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3" name="Rectangle 2">
            <a:extLst>
              <a:ext uri="{FF2B5EF4-FFF2-40B4-BE49-F238E27FC236}">
                <a16:creationId xmlns:a16="http://schemas.microsoft.com/office/drawing/2014/main" id="{E4B9B941-A0AF-44B2-931E-2C3AE09F2FD3}"/>
              </a:ext>
            </a:extLst>
          </p:cNvPr>
          <p:cNvSpPr/>
          <p:nvPr/>
        </p:nvSpPr>
        <p:spPr>
          <a:xfrm>
            <a:off x="4450813" y="238708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5" name="Rectangle 4">
            <a:extLst>
              <a:ext uri="{FF2B5EF4-FFF2-40B4-BE49-F238E27FC236}">
                <a16:creationId xmlns:a16="http://schemas.microsoft.com/office/drawing/2014/main" id="{AB7DDD8A-809F-4FA0-A06B-40228666B799}"/>
              </a:ext>
            </a:extLst>
          </p:cNvPr>
          <p:cNvSpPr/>
          <p:nvPr/>
        </p:nvSpPr>
        <p:spPr>
          <a:xfrm>
            <a:off x="4450813" y="238708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Tree>
    <p:extLst>
      <p:ext uri="{BB962C8B-B14F-4D97-AF65-F5344CB8AC3E}">
        <p14:creationId xmlns:p14="http://schemas.microsoft.com/office/powerpoint/2010/main" val="10754116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3" grpId="0" animBg="1"/>
      <p:bldP spid="11"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B060DC-ACC8-594F-8D83-0D8017E8DB4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
          <a:stretch/>
        </p:blipFill>
        <p:spPr>
          <a:xfrm>
            <a:off x="0" y="0"/>
            <a:ext cx="9144000" cy="5143500"/>
          </a:xfrm>
          <a:prstGeom prst="rect">
            <a:avLst/>
          </a:prstGeom>
        </p:spPr>
      </p:pic>
      <p:sp>
        <p:nvSpPr>
          <p:cNvPr id="2" name="TextBox 1">
            <a:extLst>
              <a:ext uri="{FF2B5EF4-FFF2-40B4-BE49-F238E27FC236}">
                <a16:creationId xmlns:a16="http://schemas.microsoft.com/office/drawing/2014/main" id="{5FD044B0-223E-CC45-9C5D-8683E0F98539}"/>
              </a:ext>
            </a:extLst>
          </p:cNvPr>
          <p:cNvSpPr txBox="1"/>
          <p:nvPr/>
        </p:nvSpPr>
        <p:spPr>
          <a:xfrm>
            <a:off x="1360158" y="882487"/>
            <a:ext cx="3338710" cy="2862322"/>
          </a:xfrm>
          <a:prstGeom prst="rect">
            <a:avLst/>
          </a:prstGeom>
          <a:noFill/>
        </p:spPr>
        <p:txBody>
          <a:bodyPr wrap="square" rtlCol="0">
            <a:spAutoFit/>
          </a:bodyPr>
          <a:lstStyle/>
          <a:p>
            <a:r>
              <a:rPr lang="en-US" sz="2000" dirty="0">
                <a:solidFill>
                  <a:schemeClr val="tx2"/>
                </a:solidFill>
                <a:latin typeface="+mj-lt"/>
              </a:rPr>
              <a:t>“Diversity, inclusion and community engagement are foundational to our culture, our ability to attract, hire and retain the best and brightest people, and what makes Cisco one of the best places to work in the world.”</a:t>
            </a:r>
          </a:p>
        </p:txBody>
      </p:sp>
      <p:sp>
        <p:nvSpPr>
          <p:cNvPr id="22" name="Rounded Rectangle 21">
            <a:extLst>
              <a:ext uri="{FF2B5EF4-FFF2-40B4-BE49-F238E27FC236}">
                <a16:creationId xmlns:a16="http://schemas.microsoft.com/office/drawing/2014/main" id="{2612CFC4-FF81-4A4D-A65F-513747E1EC7E}"/>
              </a:ext>
            </a:extLst>
          </p:cNvPr>
          <p:cNvSpPr/>
          <p:nvPr/>
        </p:nvSpPr>
        <p:spPr>
          <a:xfrm>
            <a:off x="1036280" y="979174"/>
            <a:ext cx="197074" cy="1353178"/>
          </a:xfrm>
          <a:prstGeom prst="roundRect">
            <a:avLst>
              <a:gd name="adj" fmla="val 50000"/>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endParaRPr lang="en-US" sz="1700" dirty="0">
              <a:solidFill>
                <a:schemeClr val="bg1"/>
              </a:solidFill>
            </a:endParaRPr>
          </a:p>
        </p:txBody>
      </p:sp>
      <p:sp>
        <p:nvSpPr>
          <p:cNvPr id="21" name="Rounded Rectangle 20">
            <a:extLst>
              <a:ext uri="{FF2B5EF4-FFF2-40B4-BE49-F238E27FC236}">
                <a16:creationId xmlns:a16="http://schemas.microsoft.com/office/drawing/2014/main" id="{1FFEA7AA-D067-2C48-AFA4-4027B7F86046}"/>
              </a:ext>
            </a:extLst>
          </p:cNvPr>
          <p:cNvSpPr/>
          <p:nvPr/>
        </p:nvSpPr>
        <p:spPr>
          <a:xfrm>
            <a:off x="908819" y="826774"/>
            <a:ext cx="197074" cy="1353178"/>
          </a:xfrm>
          <a:prstGeom prst="roundRect">
            <a:avLst>
              <a:gd name="adj" fmla="val 50000"/>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endParaRPr lang="en-US" sz="1700" dirty="0">
              <a:solidFill>
                <a:schemeClr val="bg1"/>
              </a:solidFill>
            </a:endParaRPr>
          </a:p>
        </p:txBody>
      </p:sp>
      <p:sp>
        <p:nvSpPr>
          <p:cNvPr id="8" name="TextBox 7">
            <a:extLst>
              <a:ext uri="{FF2B5EF4-FFF2-40B4-BE49-F238E27FC236}">
                <a16:creationId xmlns:a16="http://schemas.microsoft.com/office/drawing/2014/main" id="{04ED08A3-7724-0742-9ED7-C10AA94C7D48}"/>
              </a:ext>
            </a:extLst>
          </p:cNvPr>
          <p:cNvSpPr txBox="1"/>
          <p:nvPr/>
        </p:nvSpPr>
        <p:spPr>
          <a:xfrm>
            <a:off x="1360158" y="3807069"/>
            <a:ext cx="1726755" cy="523220"/>
          </a:xfrm>
          <a:prstGeom prst="rect">
            <a:avLst/>
          </a:prstGeom>
          <a:noFill/>
        </p:spPr>
        <p:txBody>
          <a:bodyPr wrap="none" rtlCol="0">
            <a:spAutoFit/>
          </a:bodyPr>
          <a:lstStyle/>
          <a:p>
            <a:r>
              <a:rPr lang="en-US" sz="1400" dirty="0">
                <a:solidFill>
                  <a:schemeClr val="tx2"/>
                </a:solidFill>
                <a:latin typeface="+mn-lt"/>
              </a:rPr>
              <a:t>Chuck Robbins</a:t>
            </a:r>
          </a:p>
          <a:p>
            <a:r>
              <a:rPr lang="en-US" sz="1400" dirty="0">
                <a:solidFill>
                  <a:schemeClr val="tx2"/>
                </a:solidFill>
                <a:latin typeface="+mn-lt"/>
              </a:rPr>
              <a:t>Chairman and CEO</a:t>
            </a:r>
          </a:p>
        </p:txBody>
      </p:sp>
    </p:spTree>
    <p:extLst>
      <p:ext uri="{BB962C8B-B14F-4D97-AF65-F5344CB8AC3E}">
        <p14:creationId xmlns:p14="http://schemas.microsoft.com/office/powerpoint/2010/main" val="595555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35A94626-1E2C-B44F-A0A6-6CA37B8F7353}"/>
              </a:ext>
            </a:extLst>
          </p:cNvPr>
          <p:cNvSpPr txBox="1">
            <a:spLocks/>
          </p:cNvSpPr>
          <p:nvPr/>
        </p:nvSpPr>
        <p:spPr>
          <a:xfrm>
            <a:off x="845073" y="531813"/>
            <a:ext cx="2559434" cy="1126243"/>
          </a:xfrm>
          <a:prstGeom prst="rect">
            <a:avLst/>
          </a:prstGeom>
        </p:spPr>
        <p:txBody>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a:t>The value of diversity and inclusion</a:t>
            </a:r>
          </a:p>
        </p:txBody>
      </p:sp>
      <p:sp>
        <p:nvSpPr>
          <p:cNvPr id="10" name="TextBox 9">
            <a:extLst>
              <a:ext uri="{FF2B5EF4-FFF2-40B4-BE49-F238E27FC236}">
                <a16:creationId xmlns:a16="http://schemas.microsoft.com/office/drawing/2014/main" id="{767201AB-A4DD-494C-B55B-F274458AA8FE}"/>
              </a:ext>
            </a:extLst>
          </p:cNvPr>
          <p:cNvSpPr txBox="1"/>
          <p:nvPr/>
        </p:nvSpPr>
        <p:spPr>
          <a:xfrm>
            <a:off x="845073" y="1745140"/>
            <a:ext cx="2096158" cy="2308324"/>
          </a:xfrm>
          <a:prstGeom prst="rect">
            <a:avLst/>
          </a:prstGeom>
          <a:noFill/>
        </p:spPr>
        <p:txBody>
          <a:bodyPr wrap="square" rtlCol="0">
            <a:spAutoFit/>
          </a:bodyPr>
          <a:lstStyle/>
          <a:p>
            <a:r>
              <a:rPr lang="en-US" dirty="0">
                <a:solidFill>
                  <a:schemeClr val="bg1"/>
                </a:solidFill>
                <a:latin typeface="+mj-lt"/>
              </a:rPr>
              <a:t>A diverse workforce and inclusive culture positively impact decision-making, innovation and financial performance.</a:t>
            </a:r>
          </a:p>
        </p:txBody>
      </p:sp>
      <p:sp>
        <p:nvSpPr>
          <p:cNvPr id="8" name="Rounded Rectangle 7">
            <a:extLst>
              <a:ext uri="{FF2B5EF4-FFF2-40B4-BE49-F238E27FC236}">
                <a16:creationId xmlns:a16="http://schemas.microsoft.com/office/drawing/2014/main" id="{56DB3B8F-F986-E44C-9703-766377145AC3}"/>
              </a:ext>
            </a:extLst>
          </p:cNvPr>
          <p:cNvSpPr>
            <a:spLocks noChangeAspect="1"/>
          </p:cNvSpPr>
          <p:nvPr/>
        </p:nvSpPr>
        <p:spPr>
          <a:xfrm>
            <a:off x="3404507" y="2974521"/>
            <a:ext cx="2086355" cy="1456308"/>
          </a:xfrm>
          <a:prstGeom prst="roundRect">
            <a:avLst>
              <a:gd name="adj" fmla="val 7063"/>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1400" dirty="0">
                <a:solidFill>
                  <a:schemeClr val="bg2"/>
                </a:solidFill>
                <a:latin typeface="+mj-lt"/>
              </a:rPr>
              <a:t>Companies with an inclusive culture are</a:t>
            </a:r>
          </a:p>
          <a:p>
            <a:pPr>
              <a:lnSpc>
                <a:spcPts val="2300"/>
              </a:lnSpc>
            </a:pPr>
            <a:r>
              <a:rPr lang="en-US" sz="2400" dirty="0">
                <a:solidFill>
                  <a:schemeClr val="bg2"/>
                </a:solidFill>
                <a:latin typeface="+mj-lt"/>
                <a:cs typeface="CiscoSansTT" panose="020B0503020201020303" pitchFamily="34" charset="0"/>
              </a:rPr>
              <a:t>6X</a:t>
            </a:r>
            <a:r>
              <a:rPr lang="en-US" sz="1400" dirty="0">
                <a:solidFill>
                  <a:schemeClr val="bg2"/>
                </a:solidFill>
                <a:latin typeface="+mj-lt"/>
              </a:rPr>
              <a:t> more likely to </a:t>
            </a:r>
          </a:p>
          <a:p>
            <a:pPr>
              <a:lnSpc>
                <a:spcPts val="1820"/>
              </a:lnSpc>
            </a:pPr>
            <a:r>
              <a:rPr lang="en-US" sz="1400" dirty="0">
                <a:solidFill>
                  <a:schemeClr val="bg2"/>
                </a:solidFill>
                <a:latin typeface="+mj-lt"/>
              </a:rPr>
              <a:t>be innovative.</a:t>
            </a:r>
          </a:p>
          <a:p>
            <a:endParaRPr lang="en-US" sz="600" dirty="0">
              <a:solidFill>
                <a:schemeClr val="bg2"/>
              </a:solidFill>
              <a:latin typeface="+mj-lt"/>
            </a:endParaRPr>
          </a:p>
          <a:p>
            <a:r>
              <a:rPr lang="en-US" sz="800" dirty="0">
                <a:solidFill>
                  <a:schemeClr val="bg2"/>
                </a:solidFill>
                <a:latin typeface="+mj-lt"/>
              </a:rPr>
              <a:t>Source: Deloitte, 2018</a:t>
            </a:r>
          </a:p>
        </p:txBody>
      </p:sp>
      <p:sp>
        <p:nvSpPr>
          <p:cNvPr id="13" name="Rounded Rectangle 12">
            <a:extLst>
              <a:ext uri="{FF2B5EF4-FFF2-40B4-BE49-F238E27FC236}">
                <a16:creationId xmlns:a16="http://schemas.microsoft.com/office/drawing/2014/main" id="{26BB0EFB-B86E-3D4B-B0C6-D4CE6BFE9FA8}"/>
              </a:ext>
            </a:extLst>
          </p:cNvPr>
          <p:cNvSpPr/>
          <p:nvPr/>
        </p:nvSpPr>
        <p:spPr>
          <a:xfrm>
            <a:off x="5605461" y="2974521"/>
            <a:ext cx="3043239" cy="1456308"/>
          </a:xfrm>
          <a:prstGeom prst="roundRect">
            <a:avLst>
              <a:gd name="adj" fmla="val 7063"/>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400" dirty="0">
                <a:solidFill>
                  <a:schemeClr val="bg1"/>
                </a:solidFill>
                <a:cs typeface="CiscoSansTT" panose="020B0503020201020303" pitchFamily="34" charset="0"/>
              </a:rPr>
              <a:t>75% </a:t>
            </a:r>
            <a:r>
              <a:rPr lang="en-US" sz="1400" dirty="0">
                <a:solidFill>
                  <a:schemeClr val="bg1"/>
                </a:solidFill>
              </a:rPr>
              <a:t>of businesses with diverse frontline decision-making teams will exceed their financial targets through 2022.</a:t>
            </a:r>
          </a:p>
          <a:p>
            <a:endParaRPr lang="en-US" sz="700" dirty="0">
              <a:solidFill>
                <a:schemeClr val="bg1"/>
              </a:solidFill>
              <a:latin typeface="+mj-lt"/>
            </a:endParaRPr>
          </a:p>
          <a:p>
            <a:r>
              <a:rPr lang="en-US" sz="800" dirty="0">
                <a:solidFill>
                  <a:schemeClr val="bg1"/>
                </a:solidFill>
              </a:rPr>
              <a:t>Source: Gartner, 2019</a:t>
            </a:r>
          </a:p>
        </p:txBody>
      </p:sp>
      <p:sp>
        <p:nvSpPr>
          <p:cNvPr id="16" name="Rounded Rectangle 15">
            <a:extLst>
              <a:ext uri="{FF2B5EF4-FFF2-40B4-BE49-F238E27FC236}">
                <a16:creationId xmlns:a16="http://schemas.microsoft.com/office/drawing/2014/main" id="{D4CDFB10-DDDA-2F45-B688-44F039A05AC2}"/>
              </a:ext>
            </a:extLst>
          </p:cNvPr>
          <p:cNvSpPr>
            <a:spLocks noChangeAspect="1"/>
          </p:cNvSpPr>
          <p:nvPr/>
        </p:nvSpPr>
        <p:spPr>
          <a:xfrm>
            <a:off x="3404507" y="740663"/>
            <a:ext cx="2086355" cy="2121915"/>
          </a:xfrm>
          <a:prstGeom prst="roundRect">
            <a:avLst>
              <a:gd name="adj" fmla="val 7063"/>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endParaRPr lang="en-US" sz="700" dirty="0">
              <a:solidFill>
                <a:schemeClr val="bg1"/>
              </a:solidFill>
              <a:latin typeface="+mj-lt"/>
            </a:endParaRPr>
          </a:p>
          <a:p>
            <a:endParaRPr lang="en-US" sz="700" dirty="0">
              <a:solidFill>
                <a:schemeClr val="bg1"/>
              </a:solidFill>
              <a:latin typeface="+mj-lt"/>
            </a:endParaRPr>
          </a:p>
          <a:p>
            <a:endParaRPr lang="en-US" sz="700" dirty="0">
              <a:solidFill>
                <a:schemeClr val="bg1"/>
              </a:solidFill>
              <a:latin typeface="+mj-lt"/>
            </a:endParaRPr>
          </a:p>
          <a:p>
            <a:endParaRPr lang="en-US" sz="700" dirty="0">
              <a:solidFill>
                <a:schemeClr val="bg1"/>
              </a:solidFill>
              <a:latin typeface="+mj-lt"/>
            </a:endParaRPr>
          </a:p>
          <a:p>
            <a:endParaRPr lang="en-US" sz="700" dirty="0">
              <a:solidFill>
                <a:schemeClr val="bg1"/>
              </a:solidFill>
              <a:latin typeface="+mj-lt"/>
            </a:endParaRPr>
          </a:p>
          <a:p>
            <a:endParaRPr lang="en-US" sz="700" dirty="0">
              <a:solidFill>
                <a:schemeClr val="bg1"/>
              </a:solidFill>
              <a:latin typeface="+mj-lt"/>
            </a:endParaRPr>
          </a:p>
          <a:p>
            <a:endParaRPr lang="en-US" sz="700" dirty="0">
              <a:solidFill>
                <a:schemeClr val="bg1"/>
              </a:solidFill>
              <a:latin typeface="+mj-lt"/>
            </a:endParaRPr>
          </a:p>
          <a:p>
            <a:endParaRPr lang="en-US" sz="700" dirty="0">
              <a:solidFill>
                <a:schemeClr val="bg1"/>
              </a:solidFill>
              <a:latin typeface="+mj-lt"/>
            </a:endParaRPr>
          </a:p>
          <a:p>
            <a:endParaRPr lang="en-US" sz="700" dirty="0">
              <a:solidFill>
                <a:schemeClr val="bg1"/>
              </a:solidFill>
              <a:latin typeface="+mj-lt"/>
            </a:endParaRPr>
          </a:p>
          <a:p>
            <a:endParaRPr lang="en-US" sz="700" dirty="0">
              <a:solidFill>
                <a:schemeClr val="bg1"/>
              </a:solidFill>
              <a:latin typeface="+mj-lt"/>
            </a:endParaRPr>
          </a:p>
          <a:p>
            <a:endParaRPr lang="en-US" sz="700" dirty="0">
              <a:solidFill>
                <a:schemeClr val="bg1"/>
              </a:solidFill>
              <a:latin typeface="+mj-lt"/>
            </a:endParaRPr>
          </a:p>
          <a:p>
            <a:endParaRPr lang="en-US" sz="700" dirty="0">
              <a:solidFill>
                <a:schemeClr val="bg1"/>
              </a:solidFill>
              <a:latin typeface="+mj-lt"/>
            </a:endParaRPr>
          </a:p>
          <a:p>
            <a:endParaRPr lang="en-US" sz="700" dirty="0">
              <a:solidFill>
                <a:schemeClr val="bg1"/>
              </a:solidFill>
              <a:latin typeface="+mj-lt"/>
            </a:endParaRPr>
          </a:p>
          <a:p>
            <a:endParaRPr lang="en-US" sz="700" dirty="0">
              <a:solidFill>
                <a:schemeClr val="bg1"/>
              </a:solidFill>
              <a:latin typeface="+mj-lt"/>
            </a:endParaRPr>
          </a:p>
          <a:p>
            <a:endParaRPr lang="en-US" sz="700" dirty="0">
              <a:solidFill>
                <a:schemeClr val="bg1"/>
              </a:solidFill>
              <a:latin typeface="+mj-lt"/>
            </a:endParaRPr>
          </a:p>
          <a:p>
            <a:endParaRPr lang="en-US" sz="700" dirty="0">
              <a:solidFill>
                <a:schemeClr val="bg1"/>
              </a:solidFill>
              <a:latin typeface="+mj-lt"/>
            </a:endParaRPr>
          </a:p>
          <a:p>
            <a:endParaRPr lang="en-US" sz="800" dirty="0">
              <a:solidFill>
                <a:schemeClr val="bg1"/>
              </a:solidFill>
              <a:latin typeface="+mj-lt"/>
            </a:endParaRPr>
          </a:p>
        </p:txBody>
      </p:sp>
      <p:sp>
        <p:nvSpPr>
          <p:cNvPr id="15" name="Rounded Rectangle 14">
            <a:extLst>
              <a:ext uri="{FF2B5EF4-FFF2-40B4-BE49-F238E27FC236}">
                <a16:creationId xmlns:a16="http://schemas.microsoft.com/office/drawing/2014/main" id="{0FAD1C4E-1951-724A-B59B-203E5570AA4D}"/>
              </a:ext>
            </a:extLst>
          </p:cNvPr>
          <p:cNvSpPr/>
          <p:nvPr/>
        </p:nvSpPr>
        <p:spPr>
          <a:xfrm>
            <a:off x="670664" y="548961"/>
            <a:ext cx="197074" cy="1353178"/>
          </a:xfrm>
          <a:prstGeom prst="roundRect">
            <a:avLst>
              <a:gd name="adj" fmla="val 50000"/>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endParaRPr lang="en-US" sz="1700" dirty="0">
              <a:solidFill>
                <a:schemeClr val="bg1"/>
              </a:solidFill>
            </a:endParaRPr>
          </a:p>
        </p:txBody>
      </p:sp>
      <p:sp>
        <p:nvSpPr>
          <p:cNvPr id="17" name="Rounded Rectangle 16">
            <a:extLst>
              <a:ext uri="{FF2B5EF4-FFF2-40B4-BE49-F238E27FC236}">
                <a16:creationId xmlns:a16="http://schemas.microsoft.com/office/drawing/2014/main" id="{72A2A157-D65D-414F-B28C-8E1492E2423E}"/>
              </a:ext>
            </a:extLst>
          </p:cNvPr>
          <p:cNvSpPr/>
          <p:nvPr/>
        </p:nvSpPr>
        <p:spPr>
          <a:xfrm>
            <a:off x="543203" y="396561"/>
            <a:ext cx="197074" cy="1353178"/>
          </a:xfrm>
          <a:prstGeom prst="roundRect">
            <a:avLst>
              <a:gd name="adj" fmla="val 50000"/>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endParaRPr lang="en-US" sz="1700" dirty="0">
              <a:solidFill>
                <a:schemeClr val="bg1"/>
              </a:solidFill>
            </a:endParaRPr>
          </a:p>
        </p:txBody>
      </p:sp>
      <p:sp>
        <p:nvSpPr>
          <p:cNvPr id="3" name="TextBox 2"/>
          <p:cNvSpPr txBox="1"/>
          <p:nvPr/>
        </p:nvSpPr>
        <p:spPr>
          <a:xfrm>
            <a:off x="3463583" y="918002"/>
            <a:ext cx="1678602" cy="2092881"/>
          </a:xfrm>
          <a:prstGeom prst="rect">
            <a:avLst/>
          </a:prstGeom>
          <a:noFill/>
        </p:spPr>
        <p:txBody>
          <a:bodyPr wrap="square" rtlCol="0">
            <a:spAutoFit/>
          </a:bodyPr>
          <a:lstStyle/>
          <a:p>
            <a:r>
              <a:rPr lang="en-US" sz="1400" dirty="0">
                <a:solidFill>
                  <a:schemeClr val="bg1"/>
                </a:solidFill>
                <a:latin typeface="+mj-lt"/>
              </a:rPr>
              <a:t>Inclusive teams make better business decisions up to </a:t>
            </a:r>
          </a:p>
          <a:p>
            <a:r>
              <a:rPr lang="en-US" sz="2400" dirty="0">
                <a:solidFill>
                  <a:schemeClr val="bg1"/>
                </a:solidFill>
                <a:latin typeface="+mj-lt"/>
              </a:rPr>
              <a:t>87% </a:t>
            </a:r>
          </a:p>
          <a:p>
            <a:r>
              <a:rPr lang="en-US" sz="1400" dirty="0">
                <a:solidFill>
                  <a:schemeClr val="bg1"/>
                </a:solidFill>
                <a:latin typeface="+mj-lt"/>
              </a:rPr>
              <a:t>of the time. </a:t>
            </a:r>
          </a:p>
          <a:p>
            <a:endParaRPr lang="en-US" sz="1400" dirty="0">
              <a:solidFill>
                <a:schemeClr val="bg1"/>
              </a:solidFill>
              <a:latin typeface="+mj-lt"/>
            </a:endParaRPr>
          </a:p>
          <a:p>
            <a:r>
              <a:rPr lang="en-US" sz="800" dirty="0">
                <a:solidFill>
                  <a:schemeClr val="bg1"/>
                </a:solidFill>
                <a:latin typeface="+mj-lt"/>
              </a:rPr>
              <a:t>Source: Cloverpop, 2017</a:t>
            </a:r>
            <a:endParaRPr lang="en-US" sz="800" dirty="0">
              <a:latin typeface="+mj-lt"/>
            </a:endParaRPr>
          </a:p>
          <a:p>
            <a:endParaRPr lang="en-US" sz="1400" dirty="0">
              <a:latin typeface="+mj-lt"/>
            </a:endParaRPr>
          </a:p>
        </p:txBody>
      </p:sp>
      <p:pic>
        <p:nvPicPr>
          <p:cNvPr id="14" name="Picture 2">
            <a:extLst>
              <a:ext uri="{FF2B5EF4-FFF2-40B4-BE49-F238E27FC236}">
                <a16:creationId xmlns:a16="http://schemas.microsoft.com/office/drawing/2014/main" id="{62158C99-EF48-9444-B0FF-32B38474AE8C}"/>
              </a:ext>
            </a:extLst>
          </p:cNvPr>
          <p:cNvPicPr>
            <a:picLocks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605461" y="740662"/>
            <a:ext cx="3043239" cy="2121915"/>
          </a:xfrm>
          <a:prstGeom prst="roundRect">
            <a:avLst>
              <a:gd name="adj" fmla="val 4804"/>
            </a:avLst>
          </a:prstGeom>
          <a:noFill/>
          <a:ln w="254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538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EAFA66-3613-4C68-8CCC-33E6A9D03122}"/>
              </a:ext>
            </a:extLst>
          </p:cNvPr>
          <p:cNvSpPr/>
          <p:nvPr/>
        </p:nvSpPr>
        <p:spPr>
          <a:xfrm>
            <a:off x="-2876" y="1670050"/>
            <a:ext cx="9144000" cy="263525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 name="TextBox 3">
            <a:extLst>
              <a:ext uri="{FF2B5EF4-FFF2-40B4-BE49-F238E27FC236}">
                <a16:creationId xmlns:a16="http://schemas.microsoft.com/office/drawing/2014/main" id="{515961BD-F004-48FD-9D14-EE8E9E057113}"/>
              </a:ext>
            </a:extLst>
          </p:cNvPr>
          <p:cNvSpPr txBox="1"/>
          <p:nvPr/>
        </p:nvSpPr>
        <p:spPr>
          <a:xfrm>
            <a:off x="1774711" y="559147"/>
            <a:ext cx="3108543" cy="1631216"/>
          </a:xfrm>
          <a:prstGeom prst="rect">
            <a:avLst/>
          </a:prstGeom>
          <a:noFill/>
        </p:spPr>
        <p:txBody>
          <a:bodyPr wrap="none" rtlCol="0">
            <a:spAutoFit/>
          </a:bodyPr>
          <a:lstStyle/>
          <a:p>
            <a:pPr lvl="0"/>
            <a:r>
              <a:rPr lang="en-US" sz="2000" dirty="0">
                <a:latin typeface="+mj-lt"/>
              </a:rPr>
              <a:t>Culture and Collaboration</a:t>
            </a:r>
            <a:br>
              <a:rPr lang="en-US" sz="2000" dirty="0">
                <a:latin typeface="+mj-lt"/>
              </a:rPr>
            </a:br>
            <a:endParaRPr kumimoji="0" lang="en-US" sz="2000" b="0" i="0" u="none" strike="noStrike" kern="1200" cap="none" spc="0" normalizeH="0" baseline="0" noProof="0" dirty="0">
              <a:ln>
                <a:noFill/>
              </a:ln>
              <a:effectLst/>
              <a:uLnTx/>
              <a:uFillTx/>
              <a:latin typeface="+mj-lt"/>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effectLst/>
              <a:uLnTx/>
              <a:uFillTx/>
              <a:latin typeface="+mj-lt"/>
              <a:ea typeface="ＭＳ Ｐゴシック" charset="0"/>
              <a:cs typeface="CiscoSansTT Thin"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282828"/>
              </a:solidFill>
              <a:effectLst/>
              <a:uLnTx/>
              <a:uFillTx/>
              <a:latin typeface="CiscoSansTT ExtraLight"/>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cxnSp>
        <p:nvCxnSpPr>
          <p:cNvPr id="5" name="Straight Connector 4">
            <a:extLst>
              <a:ext uri="{FF2B5EF4-FFF2-40B4-BE49-F238E27FC236}">
                <a16:creationId xmlns:a16="http://schemas.microsoft.com/office/drawing/2014/main" id="{C8AE8E96-9267-4782-8823-65CA97C0BD4E}"/>
              </a:ext>
            </a:extLst>
          </p:cNvPr>
          <p:cNvCxnSpPr/>
          <p:nvPr/>
        </p:nvCxnSpPr>
        <p:spPr>
          <a:xfrm>
            <a:off x="1695450" y="596900"/>
            <a:ext cx="0" cy="64135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B8C627A-868A-47BE-A2DE-528B5F19B4E0}"/>
              </a:ext>
            </a:extLst>
          </p:cNvPr>
          <p:cNvSpPr txBox="1"/>
          <p:nvPr/>
        </p:nvSpPr>
        <p:spPr>
          <a:xfrm>
            <a:off x="1029891" y="524580"/>
            <a:ext cx="601448" cy="769441"/>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4400" b="1" dirty="0">
                <a:solidFill>
                  <a:srgbClr val="00B0F0"/>
                </a:solidFill>
                <a:latin typeface="CiscoSansTT ExtraLight"/>
              </a:rPr>
              <a:t>2</a:t>
            </a:r>
            <a:r>
              <a:rPr kumimoji="0" lang="en-US" sz="2000" b="0" i="0" u="none" strike="noStrike" kern="1200" cap="none" spc="0" normalizeH="0" baseline="0" noProof="0" dirty="0">
                <a:ln>
                  <a:noFill/>
                </a:ln>
                <a:solidFill>
                  <a:srgbClr val="282828"/>
                </a:solidFill>
                <a:effectLst/>
                <a:uLnTx/>
                <a:uFillTx/>
                <a:latin typeface="CiscoSansTT ExtraLight"/>
                <a:ea typeface="ＭＳ Ｐゴシック" charset="0"/>
              </a:rPr>
              <a:t> </a:t>
            </a:r>
          </a:p>
        </p:txBody>
      </p:sp>
      <p:sp>
        <p:nvSpPr>
          <p:cNvPr id="9" name="TextBox 8">
            <a:extLst>
              <a:ext uri="{FF2B5EF4-FFF2-40B4-BE49-F238E27FC236}">
                <a16:creationId xmlns:a16="http://schemas.microsoft.com/office/drawing/2014/main" id="{B132754A-1900-4B1A-8691-D298643BD746}"/>
              </a:ext>
            </a:extLst>
          </p:cNvPr>
          <p:cNvSpPr txBox="1"/>
          <p:nvPr/>
        </p:nvSpPr>
        <p:spPr>
          <a:xfrm>
            <a:off x="2002548" y="2337047"/>
            <a:ext cx="5138903" cy="707886"/>
          </a:xfrm>
          <a:prstGeom prst="rect">
            <a:avLst/>
          </a:prstGeom>
          <a:noFill/>
        </p:spPr>
        <p:txBody>
          <a:bodyPr wrap="square" rtlCol="0">
            <a:spAutoFit/>
          </a:bodyPr>
          <a:lstStyle/>
          <a:p>
            <a:pPr marL="0" marR="0" lvl="0" indent="0" algn="ctr" defTabSz="457200" rtl="0" eaLnBrk="1" fontAlgn="auto" latinLnBrk="0" hangingPunct="0">
              <a:lnSpc>
                <a:spcPct val="100000"/>
              </a:lnSpc>
              <a:spcBef>
                <a:spcPts val="300"/>
              </a:spcBef>
              <a:spcAft>
                <a:spcPts val="0"/>
              </a:spcAft>
              <a:buClrTx/>
              <a:buSzTx/>
              <a:buFontTx/>
              <a:buNone/>
              <a:tabLst/>
              <a:defRPr/>
            </a:pPr>
            <a:r>
              <a:rPr lang="en-US" sz="2000" kern="0" dirty="0">
                <a:solidFill>
                  <a:srgbClr val="282828"/>
                </a:solidFill>
                <a:latin typeface="CiscoSansTT ExtraLight"/>
                <a:cs typeface="CiscoSansTT ExtraLight"/>
                <a:sym typeface="CiscoSansTT ExtraLight"/>
              </a:rPr>
              <a:t>Build an inclusive employee experience and collaborative company culture.</a:t>
            </a:r>
            <a:endParaRPr kumimoji="0" lang="en-US" sz="2000" b="0" i="0" u="none" strike="noStrike" kern="0" cap="none" spc="0" normalizeH="0" baseline="0" noProof="0" dirty="0">
              <a:ln>
                <a:noFill/>
              </a:ln>
              <a:solidFill>
                <a:srgbClr val="282828"/>
              </a:solidFill>
              <a:effectLst/>
              <a:uLnTx/>
              <a:uFillTx/>
              <a:latin typeface="CiscoSansTT ExtraLight"/>
              <a:ea typeface="ＭＳ Ｐゴシック" charset="0"/>
              <a:cs typeface="CiscoSansTT ExtraLight"/>
              <a:sym typeface="CiscoSansTT ExtraLight"/>
            </a:endParaRPr>
          </a:p>
        </p:txBody>
      </p:sp>
      <p:sp>
        <p:nvSpPr>
          <p:cNvPr id="2" name="TextBox 1">
            <a:extLst>
              <a:ext uri="{FF2B5EF4-FFF2-40B4-BE49-F238E27FC236}">
                <a16:creationId xmlns:a16="http://schemas.microsoft.com/office/drawing/2014/main" id="{14D90D87-857D-4207-9353-70A777C91BCE}"/>
              </a:ext>
            </a:extLst>
          </p:cNvPr>
          <p:cNvSpPr txBox="1"/>
          <p:nvPr/>
        </p:nvSpPr>
        <p:spPr>
          <a:xfrm>
            <a:off x="1519961" y="1745143"/>
            <a:ext cx="1225015" cy="2646878"/>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600" b="0" i="0" u="none" strike="noStrike" kern="1200" cap="none" spc="0" normalizeH="0" baseline="0" noProof="0" dirty="0">
                <a:ln>
                  <a:noFill/>
                </a:ln>
                <a:solidFill>
                  <a:srgbClr val="FFFFFF"/>
                </a:solidFill>
                <a:effectLst/>
                <a:uLnTx/>
                <a:uFillTx/>
                <a:latin typeface="Arabic Typesetting" panose="020B0604020202020204" pitchFamily="66" charset="-78"/>
                <a:ea typeface="ＭＳ Ｐゴシック" charset="0"/>
                <a:cs typeface="Arabic Typesetting" panose="020B0604020202020204" pitchFamily="66" charset="-78"/>
              </a:rPr>
              <a:t>“</a:t>
            </a:r>
            <a:r>
              <a:rPr kumimoji="0" lang="en-US" sz="16600" b="0" i="0" u="none" strike="noStrike" kern="1200" cap="none" spc="0" normalizeH="0" baseline="0" noProof="0" dirty="0">
                <a:ln>
                  <a:noFill/>
                </a:ln>
                <a:solidFill>
                  <a:srgbClr val="282828"/>
                </a:solidFill>
                <a:effectLst/>
                <a:uLnTx/>
                <a:uFillTx/>
                <a:latin typeface="Arabic Typesetting" panose="020B0604020202020204" pitchFamily="66" charset="-78"/>
                <a:ea typeface="ＭＳ Ｐゴシック" charset="0"/>
                <a:cs typeface="Arabic Typesetting" panose="020B0604020202020204" pitchFamily="66" charset="-78"/>
              </a:rPr>
              <a:t> </a:t>
            </a:r>
          </a:p>
        </p:txBody>
      </p:sp>
      <p:sp>
        <p:nvSpPr>
          <p:cNvPr id="10" name="TextBox 9">
            <a:extLst>
              <a:ext uri="{FF2B5EF4-FFF2-40B4-BE49-F238E27FC236}">
                <a16:creationId xmlns:a16="http://schemas.microsoft.com/office/drawing/2014/main" id="{5484F9ED-2D4D-4553-8A01-5DA032A94DBC}"/>
              </a:ext>
            </a:extLst>
          </p:cNvPr>
          <p:cNvSpPr txBox="1"/>
          <p:nvPr/>
        </p:nvSpPr>
        <p:spPr>
          <a:xfrm rot="10800000">
            <a:off x="6144274" y="1114322"/>
            <a:ext cx="1225015" cy="2646878"/>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600" b="0" i="0" u="none" strike="noStrike" kern="1200" cap="none" spc="0" normalizeH="0" baseline="0" noProof="0" dirty="0">
                <a:ln>
                  <a:noFill/>
                </a:ln>
                <a:solidFill>
                  <a:srgbClr val="FFFFFF"/>
                </a:solidFill>
                <a:effectLst/>
                <a:uLnTx/>
                <a:uFillTx/>
                <a:latin typeface="Arabic Typesetting" panose="020B0604020202020204" pitchFamily="66" charset="-78"/>
                <a:ea typeface="ＭＳ Ｐゴシック" charset="0"/>
                <a:cs typeface="Arabic Typesetting" panose="020B0604020202020204" pitchFamily="66" charset="-78"/>
              </a:rPr>
              <a:t>“</a:t>
            </a:r>
            <a:r>
              <a:rPr kumimoji="0" lang="en-US" sz="16600" b="0" i="0" u="none" strike="noStrike" kern="1200" cap="none" spc="0" normalizeH="0" baseline="0" noProof="0" dirty="0">
                <a:ln>
                  <a:noFill/>
                </a:ln>
                <a:solidFill>
                  <a:srgbClr val="282828"/>
                </a:solidFill>
                <a:effectLst/>
                <a:uLnTx/>
                <a:uFillTx/>
                <a:latin typeface="Arabic Typesetting" panose="020B0604020202020204" pitchFamily="66" charset="-78"/>
                <a:ea typeface="ＭＳ Ｐゴシック" charset="0"/>
                <a:cs typeface="Arabic Typesetting" panose="020B0604020202020204" pitchFamily="66" charset="-78"/>
              </a:rPr>
              <a:t> </a:t>
            </a:r>
          </a:p>
        </p:txBody>
      </p:sp>
    </p:spTree>
    <p:extLst>
      <p:ext uri="{BB962C8B-B14F-4D97-AF65-F5344CB8AC3E}">
        <p14:creationId xmlns:p14="http://schemas.microsoft.com/office/powerpoint/2010/main" val="4148153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575" t="8740" r="1499" b="19014"/>
          <a:stretch/>
        </p:blipFill>
        <p:spPr>
          <a:xfrm>
            <a:off x="4624555" y="2690780"/>
            <a:ext cx="3962397" cy="1989520"/>
          </a:xfrm>
          <a:prstGeom prst="roundRect">
            <a:avLst>
              <a:gd name="adj" fmla="val 5378"/>
            </a:avLst>
          </a:prstGeom>
        </p:spPr>
      </p:pic>
      <p:sp>
        <p:nvSpPr>
          <p:cNvPr id="3" name="Title 2"/>
          <p:cNvSpPr>
            <a:spLocks noGrp="1"/>
          </p:cNvSpPr>
          <p:nvPr>
            <p:ph type="title"/>
          </p:nvPr>
        </p:nvSpPr>
        <p:spPr>
          <a:xfrm>
            <a:off x="1119804" y="806563"/>
            <a:ext cx="2991411" cy="1540241"/>
          </a:xfrm>
        </p:spPr>
        <p:txBody>
          <a:bodyPr/>
          <a:lstStyle/>
          <a:p>
            <a:r>
              <a:rPr lang="en-US" sz="3600" dirty="0"/>
              <a:t>Cisco is committed to</a:t>
            </a:r>
          </a:p>
        </p:txBody>
      </p:sp>
      <p:sp>
        <p:nvSpPr>
          <p:cNvPr id="15" name="Rounded Rectangle 14">
            <a:extLst>
              <a:ext uri="{FF2B5EF4-FFF2-40B4-BE49-F238E27FC236}">
                <a16:creationId xmlns:a16="http://schemas.microsoft.com/office/drawing/2014/main" id="{F8CBAD56-A243-F040-A2A5-83AFE7FD099D}"/>
              </a:ext>
            </a:extLst>
          </p:cNvPr>
          <p:cNvSpPr/>
          <p:nvPr/>
        </p:nvSpPr>
        <p:spPr>
          <a:xfrm>
            <a:off x="888575" y="825107"/>
            <a:ext cx="197074" cy="1353178"/>
          </a:xfrm>
          <a:prstGeom prst="roundRect">
            <a:avLst>
              <a:gd name="adj" fmla="val 50000"/>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marL="0" marR="0" lvl="0" indent="0" algn="ctr" defTabSz="457200" rtl="0" eaLnBrk="0" fontAlgn="base" latinLnBrk="0" hangingPunct="0">
              <a:lnSpc>
                <a:spcPct val="85000"/>
              </a:lnSpc>
              <a:spcBef>
                <a:spcPct val="50000"/>
              </a:spcBef>
              <a:spcAft>
                <a:spcPct val="0"/>
              </a:spcAft>
              <a:buClrTx/>
              <a:buSzTx/>
              <a:buFontTx/>
              <a:buNone/>
              <a:tabLst/>
              <a:defRPr/>
            </a:pPr>
            <a:endParaRPr kumimoji="0" lang="en-US" sz="17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16" name="Rounded Rectangle 15">
            <a:extLst>
              <a:ext uri="{FF2B5EF4-FFF2-40B4-BE49-F238E27FC236}">
                <a16:creationId xmlns:a16="http://schemas.microsoft.com/office/drawing/2014/main" id="{C629B145-49E9-8344-9BF6-05F6DBEECF6D}"/>
              </a:ext>
            </a:extLst>
          </p:cNvPr>
          <p:cNvSpPr/>
          <p:nvPr/>
        </p:nvSpPr>
        <p:spPr>
          <a:xfrm>
            <a:off x="761114" y="672707"/>
            <a:ext cx="197074" cy="1353178"/>
          </a:xfrm>
          <a:prstGeom prst="roundRect">
            <a:avLst>
              <a:gd name="adj" fmla="val 50000"/>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marL="0" marR="0" lvl="0" indent="0" algn="ctr" defTabSz="457200" rtl="0" eaLnBrk="0" fontAlgn="base" latinLnBrk="0" hangingPunct="0">
              <a:lnSpc>
                <a:spcPct val="85000"/>
              </a:lnSpc>
              <a:spcBef>
                <a:spcPct val="50000"/>
              </a:spcBef>
              <a:spcAft>
                <a:spcPct val="0"/>
              </a:spcAft>
              <a:buClrTx/>
              <a:buSzTx/>
              <a:buFontTx/>
              <a:buNone/>
              <a:tabLst/>
              <a:defRPr/>
            </a:pPr>
            <a:endParaRPr kumimoji="0" lang="en-US" sz="17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nvGrpSpPr>
          <p:cNvPr id="24" name="Group 23">
            <a:extLst>
              <a:ext uri="{FF2B5EF4-FFF2-40B4-BE49-F238E27FC236}">
                <a16:creationId xmlns:a16="http://schemas.microsoft.com/office/drawing/2014/main" id="{C197AFAE-7060-1A4A-8DE7-82B38CE0DD6E}"/>
              </a:ext>
            </a:extLst>
          </p:cNvPr>
          <p:cNvGrpSpPr/>
          <p:nvPr/>
        </p:nvGrpSpPr>
        <p:grpSpPr>
          <a:xfrm>
            <a:off x="4565649" y="613420"/>
            <a:ext cx="4023360" cy="2023653"/>
            <a:chOff x="4565649" y="624995"/>
            <a:chExt cx="4023360" cy="2023653"/>
          </a:xfrm>
        </p:grpSpPr>
        <p:sp>
          <p:nvSpPr>
            <p:cNvPr id="8" name="Rounded Rectangle 7">
              <a:extLst>
                <a:ext uri="{FF2B5EF4-FFF2-40B4-BE49-F238E27FC236}">
                  <a16:creationId xmlns:a16="http://schemas.microsoft.com/office/drawing/2014/main" id="{28725E85-9A7D-3648-B3A8-D2ECD84E4902}"/>
                </a:ext>
              </a:extLst>
            </p:cNvPr>
            <p:cNvSpPr/>
            <p:nvPr/>
          </p:nvSpPr>
          <p:spPr>
            <a:xfrm>
              <a:off x="4565649" y="624995"/>
              <a:ext cx="4023360" cy="2023653"/>
            </a:xfrm>
            <a:prstGeom prst="roundRect">
              <a:avLst>
                <a:gd name="adj" fmla="val 7539"/>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8872" tIns="91440" rIns="137160" bIns="182880" rtlCol="0" anchor="t" anchorCtr="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4" name="TextBox 3"/>
            <p:cNvSpPr txBox="1"/>
            <p:nvPr/>
          </p:nvSpPr>
          <p:spPr>
            <a:xfrm>
              <a:off x="4950009" y="872717"/>
              <a:ext cx="3324734" cy="156966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rPr>
                <a:t>Inclusive Culture </a:t>
              </a:r>
              <a:r>
                <a:rPr kumimoji="0" lang="en-US" sz="1600" b="0" i="0" u="none" strike="noStrike" kern="120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rPr>
                <a:t>– </a:t>
              </a:r>
              <a:r>
                <a:rPr kumimoji="0" lang="en-US" sz="1600" b="0" i="0" u="none" strike="noStrike" kern="1200" cap="none" spc="0" normalizeH="0" baseline="0" noProof="0" dirty="0">
                  <a:ln>
                    <a:noFill/>
                  </a:ln>
                  <a:solidFill>
                    <a:srgbClr val="FFFFFF"/>
                  </a:solidFill>
                  <a:effectLst/>
                  <a:uLnTx/>
                  <a:uFillTx/>
                  <a:latin typeface="CiscoSansTT ExtraLight"/>
                  <a:ea typeface="ＭＳ Ｐゴシック" charset="0"/>
                </a:rPr>
                <a:t>where our employees feel welcomed, valued, respected, accepted and heard, and are enabled by our technology to fully participate in the business.</a:t>
              </a: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grpSp>
      <p:grpSp>
        <p:nvGrpSpPr>
          <p:cNvPr id="23" name="Group 22">
            <a:extLst>
              <a:ext uri="{FF2B5EF4-FFF2-40B4-BE49-F238E27FC236}">
                <a16:creationId xmlns:a16="http://schemas.microsoft.com/office/drawing/2014/main" id="{D77DF49C-E0FF-D847-8FA9-E8E1C1580EAD}"/>
              </a:ext>
            </a:extLst>
          </p:cNvPr>
          <p:cNvGrpSpPr/>
          <p:nvPr/>
        </p:nvGrpSpPr>
        <p:grpSpPr>
          <a:xfrm>
            <a:off x="545215" y="2654911"/>
            <a:ext cx="4023360" cy="2023653"/>
            <a:chOff x="545215" y="2654911"/>
            <a:chExt cx="4023360" cy="2023653"/>
          </a:xfrm>
        </p:grpSpPr>
        <p:sp>
          <p:nvSpPr>
            <p:cNvPr id="7" name="Rounded Rectangle 6">
              <a:extLst>
                <a:ext uri="{FF2B5EF4-FFF2-40B4-BE49-F238E27FC236}">
                  <a16:creationId xmlns:a16="http://schemas.microsoft.com/office/drawing/2014/main" id="{28725E85-9A7D-3648-B3A8-D2ECD84E4902}"/>
                </a:ext>
              </a:extLst>
            </p:cNvPr>
            <p:cNvSpPr/>
            <p:nvPr/>
          </p:nvSpPr>
          <p:spPr>
            <a:xfrm>
              <a:off x="545215" y="2654911"/>
              <a:ext cx="4023360" cy="2023653"/>
            </a:xfrm>
            <a:prstGeom prst="roundRect">
              <a:avLst>
                <a:gd name="adj" fmla="val 7539"/>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8872" tIns="91440" rIns="137160" bIns="182880" rtlCol="0" anchor="t" anchorCtr="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11" name="TextBox 10"/>
            <p:cNvSpPr txBox="1"/>
            <p:nvPr/>
          </p:nvSpPr>
          <p:spPr>
            <a:xfrm>
              <a:off x="746711" y="2900436"/>
              <a:ext cx="3564158" cy="132343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5073"/>
                  </a:solidFill>
                  <a:effectLst/>
                  <a:uLnTx/>
                  <a:uFillTx/>
                  <a:latin typeface="CiscoSansTT ExtraLight"/>
                  <a:ea typeface="ＭＳ Ｐゴシック" charset="0"/>
                  <a:cs typeface="CiscoSansTT" panose="020B0503020201020303" pitchFamily="34" charset="0"/>
                </a:rPr>
                <a:t>Full Spectrum Diversity</a:t>
              </a:r>
              <a:r>
                <a:rPr kumimoji="0" lang="en-US" sz="1600" b="0" i="0" u="none" strike="noStrike" kern="1200" cap="none" spc="0" normalizeH="0" baseline="0" noProof="0" dirty="0">
                  <a:ln>
                    <a:noFill/>
                  </a:ln>
                  <a:solidFill>
                    <a:srgbClr val="005073"/>
                  </a:solidFill>
                  <a:effectLst/>
                  <a:uLnTx/>
                  <a:uFillTx/>
                  <a:latin typeface="CiscoSansTT ExtraLight"/>
                  <a:ea typeface="ＭＳ Ｐゴシック" charset="0"/>
                  <a:cs typeface="CiscoSansTT" panose="020B0503020201020303" pitchFamily="34" charset="0"/>
                </a:rPr>
                <a:t> – </a:t>
              </a:r>
              <a:r>
                <a:rPr kumimoji="0" lang="en-US" sz="1600" b="0" i="0" u="none" strike="noStrike" kern="1200" cap="none" spc="0" normalizeH="0" baseline="0" noProof="0" dirty="0">
                  <a:ln>
                    <a:noFill/>
                  </a:ln>
                  <a:solidFill>
                    <a:srgbClr val="005073"/>
                  </a:solidFill>
                  <a:effectLst/>
                  <a:uLnTx/>
                  <a:uFillTx/>
                  <a:latin typeface="CiscoSansTT ExtraLight"/>
                  <a:ea typeface="ＭＳ Ｐゴシック" charset="0"/>
                </a:rPr>
                <a:t>inclusive of gender, ethnicity, race, orientation, age, ability, veteran status, religion, culture, background, experience, strengths and perspectives.</a:t>
              </a:r>
            </a:p>
          </p:txBody>
        </p:sp>
      </p:grpSp>
      <p:grpSp>
        <p:nvGrpSpPr>
          <p:cNvPr id="13" name="Group 12"/>
          <p:cNvGrpSpPr>
            <a:grpSpLocks noChangeAspect="1"/>
          </p:cNvGrpSpPr>
          <p:nvPr/>
        </p:nvGrpSpPr>
        <p:grpSpPr>
          <a:xfrm>
            <a:off x="4065967" y="2196080"/>
            <a:ext cx="948746" cy="943018"/>
            <a:chOff x="1579728" y="2192901"/>
            <a:chExt cx="496986" cy="493986"/>
          </a:xfrm>
        </p:grpSpPr>
        <p:sp>
          <p:nvSpPr>
            <p:cNvPr id="14" name="Freeform 664"/>
            <p:cNvSpPr>
              <a:spLocks noChangeAspect="1"/>
            </p:cNvSpPr>
            <p:nvPr/>
          </p:nvSpPr>
          <p:spPr bwMode="auto">
            <a:xfrm>
              <a:off x="1759722" y="2192901"/>
              <a:ext cx="134996" cy="493986"/>
            </a:xfrm>
            <a:custGeom>
              <a:avLst/>
              <a:gdLst>
                <a:gd name="T0" fmla="*/ 29 w 57"/>
                <a:gd name="T1" fmla="*/ 209 h 209"/>
                <a:gd name="T2" fmla="*/ 29 w 57"/>
                <a:gd name="T3" fmla="*/ 209 h 209"/>
                <a:gd name="T4" fmla="*/ 0 w 57"/>
                <a:gd name="T5" fmla="*/ 181 h 209"/>
                <a:gd name="T6" fmla="*/ 0 w 57"/>
                <a:gd name="T7" fmla="*/ 28 h 209"/>
                <a:gd name="T8" fmla="*/ 29 w 57"/>
                <a:gd name="T9" fmla="*/ 0 h 209"/>
                <a:gd name="T10" fmla="*/ 57 w 57"/>
                <a:gd name="T11" fmla="*/ 28 h 209"/>
                <a:gd name="T12" fmla="*/ 57 w 57"/>
                <a:gd name="T13" fmla="*/ 181 h 209"/>
                <a:gd name="T14" fmla="*/ 29 w 57"/>
                <a:gd name="T15" fmla="*/ 209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09">
                  <a:moveTo>
                    <a:pt x="29" y="209"/>
                  </a:moveTo>
                  <a:cubicBezTo>
                    <a:pt x="29" y="209"/>
                    <a:pt x="29" y="209"/>
                    <a:pt x="29" y="209"/>
                  </a:cubicBezTo>
                  <a:cubicBezTo>
                    <a:pt x="13" y="209"/>
                    <a:pt x="0" y="196"/>
                    <a:pt x="0" y="181"/>
                  </a:cubicBezTo>
                  <a:cubicBezTo>
                    <a:pt x="0" y="28"/>
                    <a:pt x="0" y="28"/>
                    <a:pt x="0" y="28"/>
                  </a:cubicBezTo>
                  <a:cubicBezTo>
                    <a:pt x="0" y="13"/>
                    <a:pt x="13" y="0"/>
                    <a:pt x="29" y="0"/>
                  </a:cubicBezTo>
                  <a:cubicBezTo>
                    <a:pt x="45" y="0"/>
                    <a:pt x="57" y="13"/>
                    <a:pt x="57" y="28"/>
                  </a:cubicBezTo>
                  <a:cubicBezTo>
                    <a:pt x="57" y="181"/>
                    <a:pt x="57" y="181"/>
                    <a:pt x="57" y="181"/>
                  </a:cubicBezTo>
                  <a:cubicBezTo>
                    <a:pt x="57" y="196"/>
                    <a:pt x="45" y="209"/>
                    <a:pt x="29" y="209"/>
                  </a:cubicBezTo>
                </a:path>
              </a:pathLst>
            </a:custGeom>
            <a:solidFill>
              <a:schemeClr val="accent5"/>
            </a:solidFill>
            <a:ln w="3175">
              <a:solidFill>
                <a:schemeClr val="accent5"/>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7" name="Freeform 665"/>
            <p:cNvSpPr>
              <a:spLocks noChangeAspect="1"/>
            </p:cNvSpPr>
            <p:nvPr/>
          </p:nvSpPr>
          <p:spPr bwMode="auto">
            <a:xfrm>
              <a:off x="1579728" y="2368943"/>
              <a:ext cx="496986" cy="134996"/>
            </a:xfrm>
            <a:custGeom>
              <a:avLst/>
              <a:gdLst>
                <a:gd name="T0" fmla="*/ 0 w 210"/>
                <a:gd name="T1" fmla="*/ 28 h 57"/>
                <a:gd name="T2" fmla="*/ 0 w 210"/>
                <a:gd name="T3" fmla="*/ 28 h 57"/>
                <a:gd name="T4" fmla="*/ 29 w 210"/>
                <a:gd name="T5" fmla="*/ 0 h 57"/>
                <a:gd name="T6" fmla="*/ 181 w 210"/>
                <a:gd name="T7" fmla="*/ 0 h 57"/>
                <a:gd name="T8" fmla="*/ 210 w 210"/>
                <a:gd name="T9" fmla="*/ 28 h 57"/>
                <a:gd name="T10" fmla="*/ 181 w 210"/>
                <a:gd name="T11" fmla="*/ 57 h 57"/>
                <a:gd name="T12" fmla="*/ 29 w 210"/>
                <a:gd name="T13" fmla="*/ 57 h 57"/>
                <a:gd name="T14" fmla="*/ 0 w 210"/>
                <a:gd name="T15" fmla="*/ 28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57">
                  <a:moveTo>
                    <a:pt x="0" y="28"/>
                  </a:moveTo>
                  <a:cubicBezTo>
                    <a:pt x="0" y="28"/>
                    <a:pt x="0" y="28"/>
                    <a:pt x="0" y="28"/>
                  </a:cubicBezTo>
                  <a:cubicBezTo>
                    <a:pt x="0" y="13"/>
                    <a:pt x="13" y="0"/>
                    <a:pt x="29" y="0"/>
                  </a:cubicBezTo>
                  <a:cubicBezTo>
                    <a:pt x="181" y="0"/>
                    <a:pt x="181" y="0"/>
                    <a:pt x="181" y="0"/>
                  </a:cubicBezTo>
                  <a:cubicBezTo>
                    <a:pt x="197" y="0"/>
                    <a:pt x="210" y="13"/>
                    <a:pt x="210" y="28"/>
                  </a:cubicBezTo>
                  <a:cubicBezTo>
                    <a:pt x="210" y="44"/>
                    <a:pt x="197" y="57"/>
                    <a:pt x="181" y="57"/>
                  </a:cubicBezTo>
                  <a:cubicBezTo>
                    <a:pt x="29" y="57"/>
                    <a:pt x="29" y="57"/>
                    <a:pt x="29" y="57"/>
                  </a:cubicBezTo>
                  <a:cubicBezTo>
                    <a:pt x="13" y="57"/>
                    <a:pt x="0" y="44"/>
                    <a:pt x="0" y="28"/>
                  </a:cubicBezTo>
                </a:path>
              </a:pathLst>
            </a:custGeom>
            <a:solidFill>
              <a:schemeClr val="accent5"/>
            </a:solidFill>
            <a:ln w="3175">
              <a:solidFill>
                <a:schemeClr val="accent5"/>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8" name="Rectangle 17"/>
            <p:cNvSpPr/>
            <p:nvPr/>
          </p:nvSpPr>
          <p:spPr>
            <a:xfrm>
              <a:off x="1759636" y="2367857"/>
              <a:ext cx="137160" cy="137160"/>
            </a:xfrm>
            <a:prstGeom prst="rect">
              <a:avLst/>
            </a:prstGeom>
            <a:solidFill>
              <a:srgbClr val="F5730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spTree>
    <p:extLst>
      <p:ext uri="{BB962C8B-B14F-4D97-AF65-F5344CB8AC3E}">
        <p14:creationId xmlns:p14="http://schemas.microsoft.com/office/powerpoint/2010/main" val="843471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0002&quot;&gt;&lt;object type=&quot;3&quot; unique_id=&quot;184153&quot;&gt;&lt;property id=&quot;20148&quot; value=&quot;5&quot;/&gt;&lt;property id=&quot;20300&quot; value=&quot;Slide 6 - &amp;quot;Use this slide for transitions&amp;quot;&quot;/&gt;&lt;property id=&quot;20307&quot; value=&quot;257&quot;/&gt;&lt;/object&gt;&lt;object type=&quot;3&quot; unique_id=&quot;184154&quot;&gt;&lt;property id=&quot;20148&quot; value=&quot;5&quot;/&gt;&lt;property id=&quot;20300&quot; value=&quot;Slide 25 - &amp;quot;Color palette&amp;quot;&quot;/&gt;&lt;property id=&quot;20307&quot; value=&quot;258&quot;/&gt;&lt;/object&gt;&lt;object type=&quot;3&quot; unique_id=&quot;184155&quot;&gt;&lt;property id=&quot;20148&quot; value=&quot;5&quot;/&gt;&lt;property id=&quot;20300&quot; value=&quot;Slide 13 - &amp;quot;Two-column layout&amp;quot;&quot;/&gt;&lt;property id=&quot;20307&quot; value=&quot;259&quot;/&gt;&lt;/object&gt;&lt;object type=&quot;3&quot; unique_id=&quot;184156&quot;&gt;&lt;property id=&quot;20148&quot; value=&quot;5&quot;/&gt;&lt;property id=&quot;20300&quot; value=&quot;Slide 19 - &amp;quot;This is a sample headline&amp;quot;&quot;/&gt;&lt;property id=&quot;20307&quot; value=&quot;260&quot;/&gt;&lt;/object&gt;&lt;object type=&quot;3&quot; unique_id=&quot;184157&quot;&gt;&lt;property id=&quot;20148&quot; value=&quot;5&quot;/&gt;&lt;property id=&quot;20300&quot; value=&quot;Slide 20 - &amp;quot;Slide title&amp;quot;&quot;/&gt;&lt;property id=&quot;20307&quot; value=&quot;261&quot;/&gt;&lt;/object&gt;&lt;object type=&quot;3&quot; unique_id=&quot;184158&quot;&gt;&lt;property id=&quot;20148&quot; value=&quot;5&quot;/&gt;&lt;property id=&quot;20300&quot; value=&quot;Slide 10 - &amp;quot;This is a sample headline&amp;quot;&quot;/&gt;&lt;property id=&quot;20307&quot; value=&quot;262&quot;/&gt;&lt;/object&gt;&lt;object type=&quot;3&quot; unique_id=&quot;184159&quot;&gt;&lt;property id=&quot;20148&quot; value=&quot;5&quot;/&gt;&lt;property id=&quot;20300&quot; value=&quot;Slide 11 - &amp;quot;This is a sample headline&amp;quot;&quot;/&gt;&lt;property id=&quot;20307&quot; value=&quot;263&quot;/&gt;&lt;/object&gt;&lt;object type=&quot;3&quot; unique_id=&quot;184160&quot;&gt;&lt;property id=&quot;20148&quot; value=&quot;5&quot;/&gt;&lt;property id=&quot;20300&quot; value=&quot;Slide 12 - &amp;quot;This is a sample headline&amp;quot;&quot;/&gt;&lt;property id=&quot;20307&quot; value=&quot;264&quot;/&gt;&lt;/object&gt;&lt;object type=&quot;3&quot; unique_id=&quot;184161&quot;&gt;&lt;property id=&quot;20148&quot; value=&quot;5&quot;/&gt;&lt;property id=&quot;20300&quot; value=&quot;Slide 14 - &amp;quot;This is a sample headline&amp;quot;&quot;/&gt;&lt;property id=&quot;20307&quot; value=&quot;265&quot;/&gt;&lt;/object&gt;&lt;object type=&quot;3&quot; unique_id=&quot;184162&quot;&gt;&lt;property id=&quot;20148&quot; value=&quot;5&quot;/&gt;&lt;property id=&quot;20300&quot; value=&quot;Slide 15 - &amp;quot;This is a sample headline&amp;quot;&quot;/&gt;&lt;property id=&quot;20307&quot; value=&quot;266&quot;/&gt;&lt;/object&gt;&lt;object type=&quot;3&quot; unique_id=&quot;184163&quot;&gt;&lt;property id=&quot;20148&quot; value=&quot;5&quot;/&gt;&lt;property id=&quot;20300&quot; value=&quot;Slide 16 - &amp;quot;This is a sample headline&amp;quot;&quot;/&gt;&lt;property id=&quot;20307&quot; value=&quot;267&quot;/&gt;&lt;/object&gt;&lt;object type=&quot;3&quot; unique_id=&quot;184164&quot;&gt;&lt;property id=&quot;20148&quot; value=&quot;5&quot;/&gt;&lt;property id=&quot;20300&quot; value=&quot;Slide 21 - &amp;quot;Use this layout when pairing words with a picture.&amp;quot;&quot;/&gt;&lt;property id=&quot;20307&quot; value=&quot;268&quot;/&gt;&lt;/object&gt;&lt;object type=&quot;3&quot; unique_id=&quot;184165&quot;&gt;&lt;property id=&quot;20148&quot; value=&quot;5&quot;/&gt;&lt;property id=&quot;20300&quot; value=&quot;Slide 22 - &amp;quot;Use this layout when pairing words with a picture.&amp;quot;&quot;/&gt;&lt;property id=&quot;20307&quot; value=&quot;269&quot;/&gt;&lt;/object&gt;&lt;object type=&quot;3&quot; unique_id=&quot;184166&quot;&gt;&lt;property id=&quot;20148&quot; value=&quot;5&quot;/&gt;&lt;property id=&quot;20300&quot; value=&quot;Slide 23&quot;/&gt;&lt;property id=&quot;20307&quot; value=&quot;270&quot;/&gt;&lt;/object&gt;&lt;object type=&quot;3&quot; unique_id=&quot;198815&quot;&gt;&lt;property id=&quot;20148&quot; value=&quot;5&quot;/&gt;&lt;property id=&quot;20300&quot; value=&quot;Slide 24 - &amp;quot;Best practices&amp;quot;&quot;/&gt;&lt;property id=&quot;20307&quot; value=&quot;286&quot;/&gt;&lt;/object&gt;&lt;object type=&quot;3&quot; unique_id=&quot;198816&quot;&gt;&lt;property id=&quot;20148&quot; value=&quot;5&quot;/&gt;&lt;property id=&quot;20300&quot; value=&quot;Slide 26 - &amp;quot;Only use the themes provided&amp;quot;&quot;/&gt;&lt;property id=&quot;20307&quot; value=&quot;287&quot;/&gt;&lt;/object&gt;&lt;object type=&quot;3&quot; unique_id=&quot;198998&quot;&gt;&lt;property id=&quot;20148&quot; value=&quot;5&quot;/&gt;&lt;property id=&quot;20300&quot; value=&quot;Slide 27 - &amp;quot;Seven tips for better presentations&amp;quot;&quot;/&gt;&lt;property id=&quot;20307&quot; value=&quot;288&quot;/&gt;&lt;/object&gt;&lt;object type=&quot;3&quot; unique_id=&quot;199061&quot;&gt;&lt;property id=&quot;20148&quot; value=&quot;5&quot;/&gt;&lt;property id=&quot;20300&quot; value=&quot;Slide 1 - &amp;quot;Please read&amp;quot;&quot;/&gt;&lt;property id=&quot;20307&quot; value=&quot;303&quot;/&gt;&lt;/object&gt;&lt;object type=&quot;3&quot; unique_id=&quot;199062&quot;&gt;&lt;property id=&quot;20148&quot; value=&quot;5&quot;/&gt;&lt;property id=&quot;20300&quot; value=&quot;Slide 2 - &amp;quot;Everyone is responsible  for security&amp;quot;&quot;/&gt;&lt;property id=&quot;20307&quot; value=&quot;443&quot;/&gt;&lt;/object&gt;&lt;object type=&quot;3&quot; unique_id=&quot;199063&quot;&gt;&lt;property id=&quot;20148&quot; value=&quot;5&quot;/&gt;&lt;property id=&quot;20300&quot; value=&quot;Slide 3 - &amp;quot;Please read&amp;quot;&quot;/&gt;&lt;property id=&quot;20307&quot; value=&quot;444&quot;/&gt;&lt;/object&gt;&lt;object type=&quot;3&quot; unique_id=&quot;199064&quot;&gt;&lt;property id=&quot;20148&quot; value=&quot;5&quot;/&gt;&lt;property id=&quot;20300&quot; value=&quot;Slide 4 - &amp;quot;Color themes&amp;quot;&quot;/&gt;&lt;property id=&quot;20307&quot; value=&quot;445&quot;/&gt;&lt;/object&gt;&lt;object type=&quot;3&quot; unique_id=&quot;199065&quot;&gt;&lt;property id=&quot;20148&quot; value=&quot;5&quot;/&gt;&lt;property id=&quot;20300&quot; value=&quot;Slide 5 - &amp;quot;Presentation Title Goes Here&amp;quot;&quot;/&gt;&lt;property id=&quot;20307&quot; value=&quot;256&quot;/&gt;&lt;/object&gt;&lt;object type=&quot;3&quot; unique_id=&quot;199066&quot;&gt;&lt;property id=&quot;20148&quot; value=&quot;5&quot;/&gt;&lt;property id=&quot;20300&quot; value=&quot;Slide 7 - &amp;quot;Use this slide for transitions&amp;quot;&quot;/&gt;&lt;property id=&quot;20307&quot; value=&quot;302&quot;/&gt;&lt;/object&gt;&lt;object type=&quot;3&quot; unique_id=&quot;199067&quot;&gt;&lt;property id=&quot;20148&quot; value=&quot;5&quot;/&gt;&lt;property id=&quot;20300&quot; value=&quot;Slide 8 - &amp;quot;“Design is the silent  ambassador of your brand.”&amp;quot;&quot;/&gt;&lt;property id=&quot;20307&quot; value=&quot;293&quot;/&gt;&lt;/object&gt;&lt;object type=&quot;3&quot; unique_id=&quot;199068&quot;&gt;&lt;property id=&quot;20148&quot; value=&quot;5&quot;/&gt;&lt;property id=&quot;20300&quot; value=&quot;Slide 9 - &amp;quot;“Design is the silent  ambassador of your brand.”&amp;quot;&quot;/&gt;&lt;property id=&quot;20307&quot; value=&quot;301&quot;/&gt;&lt;/object&gt;&lt;object type=&quot;3&quot; unique_id=&quot;199069&quot;&gt;&lt;property id=&quot;20148&quot; value=&quot;5&quot;/&gt;&lt;property id=&quot;20300&quot; value=&quot;Slide 17 - &amp;quot;Bar charts&amp;quot;&quot;/&gt;&lt;property id=&quot;20307&quot; value=&quot;298&quot;/&gt;&lt;/object&gt;&lt;object type=&quot;3&quot; unique_id=&quot;199070&quot;&gt;&lt;property id=&quot;20148&quot; value=&quot;5&quot;/&gt;&lt;property id=&quot;20300&quot; value=&quot;Slide 18 - &amp;quot;Line charts&amp;quot;&quot;/&gt;&lt;property id=&quot;20307&quot; value=&quot;300&quot;/&gt;&lt;/object&gt;&lt;object type=&quot;3&quot; unique_id=&quot;199071&quot;&gt;&lt;property id=&quot;20148&quot; value=&quot;5&quot;/&gt;&lt;property id=&quot;20300&quot; value=&quot;Slide 28&quot;/&gt;&lt;property id=&quot;20307&quot; value=&quot;290&quot;/&gt;&lt;/object&gt;&lt;/object&gt;&lt;object type=&quot;8&quot; unique_id=&quot;10268&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LACEWARE-AUD-SLIDE-NAME" val="What did you draw?"/>
</p:tagLst>
</file>

<file path=ppt/theme/theme1.xml><?xml version="1.0" encoding="utf-8"?>
<a:theme xmlns:a="http://schemas.openxmlformats.org/drawingml/2006/main" name="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2.xml><?xml version="1.0" encoding="utf-8"?>
<a:theme xmlns:a="http://schemas.openxmlformats.org/drawingml/2006/main" name="1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3.xml><?xml version="1.0" encoding="utf-8"?>
<a:theme xmlns:a="http://schemas.openxmlformats.org/drawingml/2006/main" name="2_Blue theme 2015 16x9">
  <a:themeElements>
    <a:clrScheme name="Cisco Core Palette_2019_default">
      <a:dk1>
        <a:srgbClr val="282828"/>
      </a:dk1>
      <a:lt1>
        <a:srgbClr val="0D274D"/>
      </a:lt1>
      <a:dk2>
        <a:srgbClr val="1E4471"/>
      </a:dk2>
      <a:lt2>
        <a:srgbClr val="FFFFFF"/>
      </a:lt2>
      <a:accent1>
        <a:srgbClr val="00BCEB"/>
      </a:accent1>
      <a:accent2>
        <a:srgbClr val="6EBE4A"/>
      </a:accent2>
      <a:accent3>
        <a:srgbClr val="1E4471"/>
      </a:accent3>
      <a:accent4>
        <a:srgbClr val="9E9EA2"/>
      </a:accent4>
      <a:accent5>
        <a:srgbClr val="FBAB18"/>
      </a:accent5>
      <a:accent6>
        <a:srgbClr val="E3241B"/>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4.xml><?xml version="1.0" encoding="utf-8"?>
<a:theme xmlns:a="http://schemas.openxmlformats.org/drawingml/2006/main" name="3_Blue theme 2015 16x9">
  <a:themeElements>
    <a:clrScheme name="Cisco Core Palette_2019_default">
      <a:dk1>
        <a:srgbClr val="282828"/>
      </a:dk1>
      <a:lt1>
        <a:srgbClr val="0D274D"/>
      </a:lt1>
      <a:dk2>
        <a:srgbClr val="1E4471"/>
      </a:dk2>
      <a:lt2>
        <a:srgbClr val="FFFFFF"/>
      </a:lt2>
      <a:accent1>
        <a:srgbClr val="00BCEB"/>
      </a:accent1>
      <a:accent2>
        <a:srgbClr val="6EBE4A"/>
      </a:accent2>
      <a:accent3>
        <a:srgbClr val="1E4471"/>
      </a:accent3>
      <a:accent4>
        <a:srgbClr val="9E9EA2"/>
      </a:accent4>
      <a:accent5>
        <a:srgbClr val="FBAB18"/>
      </a:accent5>
      <a:accent6>
        <a:srgbClr val="E3241B"/>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5.xml><?xml version="1.0" encoding="utf-8"?>
<a:theme xmlns:a="http://schemas.openxmlformats.org/drawingml/2006/main" name="Default Theme">
  <a:themeElements>
    <a:clrScheme name="Cisco Core Palette_2019_default">
      <a:dk1>
        <a:srgbClr val="282828"/>
      </a:dk1>
      <a:lt1>
        <a:srgbClr val="0D274D"/>
      </a:lt1>
      <a:dk2>
        <a:srgbClr val="1E4471"/>
      </a:dk2>
      <a:lt2>
        <a:srgbClr val="FFFFFF"/>
      </a:lt2>
      <a:accent1>
        <a:srgbClr val="00BCEB"/>
      </a:accent1>
      <a:accent2>
        <a:srgbClr val="6EBE4A"/>
      </a:accent2>
      <a:accent3>
        <a:srgbClr val="1E4471"/>
      </a:accent3>
      <a:accent4>
        <a:srgbClr val="9E9EA2"/>
      </a:accent4>
      <a:accent5>
        <a:srgbClr val="FBAB18"/>
      </a:accent5>
      <a:accent6>
        <a:srgbClr val="E3241B"/>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Default Theme" id="{B77E3641-8FC5-4FC9-B4EF-87AA702ED62F}" vid="{63A5BF36-E8B6-41D6-A342-949E05B7DB26}"/>
    </a:ext>
  </a:extLst>
</a:theme>
</file>

<file path=ppt/theme/theme6.xml><?xml version="1.0" encoding="utf-8"?>
<a:theme xmlns:a="http://schemas.openxmlformats.org/drawingml/2006/main" name="4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TotalTime>
  <Words>3569</Words>
  <Application>Microsoft Office PowerPoint</Application>
  <PresentationFormat>On-screen Show (16:9)</PresentationFormat>
  <Paragraphs>432</Paragraphs>
  <Slides>26</Slides>
  <Notes>26</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26</vt:i4>
      </vt:variant>
    </vt:vector>
  </HeadingPairs>
  <TitlesOfParts>
    <vt:vector size="41" baseType="lpstr">
      <vt:lpstr>Arabic Typesetting</vt:lpstr>
      <vt:lpstr>Arial</vt:lpstr>
      <vt:lpstr>Calibri</vt:lpstr>
      <vt:lpstr>CiscoSans ExtraLight</vt:lpstr>
      <vt:lpstr>CiscoSansTT</vt:lpstr>
      <vt:lpstr>CiscoSansTT ExtraLight</vt:lpstr>
      <vt:lpstr>CiscoSansTT Heavy</vt:lpstr>
      <vt:lpstr>Segoe UI</vt:lpstr>
      <vt:lpstr>Times New Roman</vt:lpstr>
      <vt:lpstr>Blue theme 2015 16x9</vt:lpstr>
      <vt:lpstr>1_Blue theme 2015 16x9</vt:lpstr>
      <vt:lpstr>2_Blue theme 2015 16x9</vt:lpstr>
      <vt:lpstr>3_Blue theme 2015 16x9</vt:lpstr>
      <vt:lpstr>Default Theme</vt:lpstr>
      <vt:lpstr>4_Blue theme 2015 16x9</vt:lpstr>
      <vt:lpstr>PowerPoint Presentation</vt:lpstr>
      <vt:lpstr>PowerPoint Presentation</vt:lpstr>
      <vt:lpstr>PowerPoint Presentation</vt:lpstr>
      <vt:lpstr>Transformational Shift in How We View D&amp;I</vt:lpstr>
      <vt:lpstr>PowerPoint Presentation</vt:lpstr>
      <vt:lpstr>PowerPoint Presentation</vt:lpstr>
      <vt:lpstr>PowerPoint Presentation</vt:lpstr>
      <vt:lpstr>PowerPoint Presentation</vt:lpstr>
      <vt:lpstr>Cisco is committed to</vt:lpstr>
      <vt:lpstr>PowerPoint Presentation</vt:lpstr>
      <vt:lpstr>PowerPoint Presentation</vt:lpstr>
      <vt:lpstr>PowerPoint Presentation</vt:lpstr>
      <vt:lpstr>PowerPoint Presentation</vt:lpstr>
      <vt:lpstr>PowerPoint Presentation</vt:lpstr>
      <vt:lpstr>PowerPoint Presentation</vt:lpstr>
      <vt:lpstr>Get comfortable with being uncomfortable because that’s when learning happens. </vt:lpstr>
      <vt:lpstr>Conversations we’re having now</vt:lpstr>
      <vt:lpstr>PowerPoint Presentation</vt:lpstr>
      <vt:lpstr>Communication Best Practices</vt:lpstr>
      <vt:lpstr>Stories Resonate</vt:lpstr>
      <vt:lpstr>PowerPoint Presentation</vt:lpstr>
      <vt:lpstr>Inclusion and Collaboration Highlights</vt:lpstr>
      <vt:lpstr>PowerPoint Presentation</vt:lpstr>
      <vt:lpstr>PowerPoint Presentation</vt:lpstr>
      <vt:lpstr>Start where you are.  Use what you have.  Do what you can.   ~Arthur Ashe </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Sabrina Stoffregen</dc:creator>
  <cp:lastModifiedBy>Sabrina Stoffregen</cp:lastModifiedBy>
  <cp:revision>6</cp:revision>
  <dcterms:created xsi:type="dcterms:W3CDTF">2020-08-19T16:40:07Z</dcterms:created>
  <dcterms:modified xsi:type="dcterms:W3CDTF">2020-08-19T17:06:04Z</dcterms:modified>
</cp:coreProperties>
</file>